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4"/>
  </p:notesMasterIdLst>
  <p:handoutMasterIdLst>
    <p:handoutMasterId r:id="rId35"/>
  </p:handoutMasterIdLst>
  <p:sldIdLst>
    <p:sldId id="265" r:id="rId3"/>
    <p:sldId id="303" r:id="rId4"/>
    <p:sldId id="299" r:id="rId5"/>
    <p:sldId id="300" r:id="rId6"/>
    <p:sldId id="305" r:id="rId7"/>
    <p:sldId id="306" r:id="rId8"/>
    <p:sldId id="307" r:id="rId9"/>
    <p:sldId id="308" r:id="rId10"/>
    <p:sldId id="328" r:id="rId11"/>
    <p:sldId id="329" r:id="rId12"/>
    <p:sldId id="309" r:id="rId13"/>
    <p:sldId id="291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20" r:id="rId24"/>
    <p:sldId id="301" r:id="rId25"/>
    <p:sldId id="302" r:id="rId26"/>
    <p:sldId id="304" r:id="rId27"/>
    <p:sldId id="330" r:id="rId28"/>
    <p:sldId id="289" r:id="rId29"/>
    <p:sldId id="297" r:id="rId30"/>
    <p:sldId id="331" r:id="rId31"/>
    <p:sldId id="333" r:id="rId32"/>
    <p:sldId id="29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or" initials="A" lastIdx="0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79619" autoAdjust="0"/>
  </p:normalViewPr>
  <p:slideViewPr>
    <p:cSldViewPr>
      <p:cViewPr>
        <p:scale>
          <a:sx n="83" d="100"/>
          <a:sy n="83" d="100"/>
        </p:scale>
        <p:origin x="-192" y="-72"/>
      </p:cViewPr>
      <p:guideLst>
        <p:guide orient="horz" pos="2160"/>
        <p:guide pos="3840"/>
        <p:guide pos="6816"/>
        <p:guide pos="8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0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cs-CZ" smtClean="0"/>
              <a:t>17.8.2016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cs-CZ" smtClean="0"/>
              <a:t>17.8.2016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400">
              <a:buNone/>
            </a:pPr>
            <a:r>
              <a:rPr lang="en-US" sz="1200" b="0" i="0">
                <a:solidFill>
                  <a:srgbClr val="363D3D"/>
                </a:solidFill>
                <a:latin typeface="Corbel"/>
                <a:ea typeface="+mn-ea"/>
                <a:cs typeface="+mn-cs"/>
              </a:rPr>
              <a:t>Může vyžadovat více snímků.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FB667E1-E601-4AAF-B95C-B25720D70A60}" type="slidenum">
              <a:rPr lang="en-US" sz="1200" b="0" i="0">
                <a:latin typeface="Corbel"/>
                <a:ea typeface="+mn-ea"/>
                <a:cs typeface="+mn-cs"/>
              </a:rPr>
              <a:t>27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826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Obdélník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17.8.2016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17.8.2016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17.8.2016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17.8.2016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17.8.2016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17.8.2016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e 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17.8.2016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cs-CZ" smtClean="0"/>
              <a:t>17.8.2016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17.8.2016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17.8.2016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17.8.2016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17.8.2016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  <a:p>
            <a:pPr lvl="5"/>
            <a:r>
              <a:rPr lang="cs-CZ" dirty="0" smtClean="0"/>
              <a:t>Šestý</a:t>
            </a:r>
          </a:p>
          <a:p>
            <a:pPr lvl="6"/>
            <a:r>
              <a:rPr lang="cs-CZ" dirty="0" smtClean="0"/>
              <a:t>Sedmý</a:t>
            </a:r>
          </a:p>
          <a:p>
            <a:pPr lvl="7"/>
            <a:r>
              <a:rPr lang="cs-CZ" dirty="0" smtClean="0"/>
              <a:t>Osmý</a:t>
            </a:r>
          </a:p>
          <a:p>
            <a:pPr lvl="8"/>
            <a:r>
              <a:rPr lang="cs-CZ" dirty="0" smtClean="0"/>
              <a:t>Devátý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17.8.2016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uploads/OP_VVV/Vyzva_Inkluzivni_vzdelavani/Skolni_asistent_vyklad_OPVVV.pdf" TargetMode="External"/><Relationship Id="rId2" Type="http://schemas.openxmlformats.org/officeDocument/2006/relationships/hyperlink" Target="http://www.msmt.cz/uploads/OP_VVV/mzdove_limity_verze_2_FINAL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psv.cz/ISPVvypis.php?kzams=5018&amp;ok=Zobrazit+informace&amp;sfera=2&amp;sz=0&amp;txt=soci%C3%A1ln%C3%AD" TargetMode="External"/><Relationship Id="rId5" Type="http://schemas.openxmlformats.org/officeDocument/2006/relationships/hyperlink" Target="http://www.mpsv.cz/ISPVvypis.php?kzams=3541&amp;ok=Zobrazit+informace&amp;sfera=2&amp;sz=0&amp;txt=2634" TargetMode="External"/><Relationship Id="rId4" Type="http://schemas.openxmlformats.org/officeDocument/2006/relationships/hyperlink" Target="http://www.mpsv.cz/ISPV.php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berdat.uiv.cz/login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trukturalni-fondy-1/monitorovaci-indikatory-op-vv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vranova@nidv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" y="4841776"/>
            <a:ext cx="5159895" cy="2016224"/>
          </a:xfrm>
        </p:spPr>
        <p:txBody>
          <a:bodyPr>
            <a:normAutofit fontScale="90000"/>
          </a:bodyPr>
          <a:lstStyle/>
          <a:p>
            <a:pPr marL="0" indent="0"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800" b="0" i="0" dirty="0" smtClean="0">
                <a:solidFill>
                  <a:schemeClr val="bg1"/>
                </a:solidFill>
                <a:latin typeface="Corbel"/>
                <a:ea typeface="+mj-ea"/>
                <a:cs typeface="+mj-cs"/>
              </a:rPr>
              <a:t/>
            </a:r>
            <a:br>
              <a:rPr lang="cs-CZ" sz="4800" b="0" i="0" dirty="0" smtClean="0">
                <a:solidFill>
                  <a:schemeClr val="bg1"/>
                </a:solidFill>
                <a:latin typeface="Corbel"/>
                <a:ea typeface="+mj-ea"/>
                <a:cs typeface="+mj-cs"/>
              </a:rPr>
            </a:br>
            <a:r>
              <a:rPr lang="cs-CZ" dirty="0">
                <a:latin typeface="Corbel"/>
              </a:rPr>
              <a:t/>
            </a:r>
            <a:br>
              <a:rPr lang="cs-CZ" dirty="0">
                <a:latin typeface="Corbel"/>
              </a:rPr>
            </a:br>
            <a:r>
              <a:rPr lang="cs-CZ" dirty="0" smtClean="0">
                <a:latin typeface="Corbel"/>
              </a:rPr>
              <a:t/>
            </a:r>
            <a:br>
              <a:rPr lang="cs-CZ" dirty="0" smtClean="0">
                <a:latin typeface="Corbel"/>
              </a:rPr>
            </a:br>
            <a:r>
              <a:rPr lang="cs-CZ" sz="4800" b="0" i="0" dirty="0" smtClean="0">
                <a:solidFill>
                  <a:schemeClr val="bg1"/>
                </a:solidFill>
                <a:latin typeface="Corbel"/>
                <a:ea typeface="+mj-ea"/>
                <a:cs typeface="+mj-cs"/>
              </a:rPr>
              <a:t>Šablony a Animace</a:t>
            </a:r>
            <a:br>
              <a:rPr lang="cs-CZ" sz="4800" b="0" i="0" dirty="0" smtClean="0">
                <a:solidFill>
                  <a:schemeClr val="bg1"/>
                </a:solidFill>
                <a:latin typeface="Corbel"/>
                <a:ea typeface="+mj-ea"/>
                <a:cs typeface="+mj-cs"/>
              </a:rPr>
            </a:br>
            <a:r>
              <a:rPr lang="cs-CZ" dirty="0" smtClean="0">
                <a:latin typeface="Corbel"/>
              </a:rPr>
              <a:t>aktuální informace k 10.8.2016</a:t>
            </a:r>
            <a:endParaRPr lang="cs-CZ" sz="4800" b="0" i="0" dirty="0">
              <a:solidFill>
                <a:schemeClr val="bg1"/>
              </a:solidFill>
              <a:latin typeface="Corbel"/>
              <a:ea typeface="+mj-ea"/>
              <a:cs typeface="+mj-cs"/>
            </a:endParaRPr>
          </a:p>
        </p:txBody>
      </p:sp>
      <p:pic>
        <p:nvPicPr>
          <p:cNvPr id="5" name="Obrázek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8"/>
            <a:ext cx="3612355" cy="103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9768409" y="-1"/>
            <a:ext cx="2418234" cy="10527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 b="1" dirty="0">
                <a:latin typeface="Times New Roman" pitchFamily="18" charset="0"/>
              </a:rPr>
              <a:t>MAS ROKYTNÁ, o.p.s.</a:t>
            </a:r>
            <a:endParaRPr lang="cs-CZ" altLang="cs-CZ" sz="1000" b="1" dirty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cs-CZ" altLang="cs-CZ" sz="1000" dirty="0"/>
              <a:t>Srázná 444   </a:t>
            </a:r>
          </a:p>
          <a:p>
            <a:pPr>
              <a:buFontTx/>
              <a:buNone/>
            </a:pPr>
            <a:r>
              <a:rPr lang="cs-CZ" altLang="cs-CZ" sz="1000" dirty="0"/>
              <a:t>676 00  Moravské Budějovice</a:t>
            </a:r>
          </a:p>
          <a:p>
            <a:pPr>
              <a:buFontTx/>
              <a:buNone/>
            </a:pPr>
            <a:r>
              <a:rPr lang="cs-CZ" altLang="cs-CZ" sz="1000" dirty="0"/>
              <a:t>IČ:  26903237</a:t>
            </a:r>
          </a:p>
          <a:p>
            <a:pPr>
              <a:buFontTx/>
              <a:buNone/>
            </a:pPr>
            <a:r>
              <a:rPr lang="cs-CZ" altLang="cs-CZ" sz="1000" dirty="0"/>
              <a:t>www.masrokytna.cz</a:t>
            </a:r>
            <a:br>
              <a:rPr lang="cs-CZ" altLang="cs-CZ" sz="1000" dirty="0"/>
            </a:br>
            <a:endParaRPr lang="cs-CZ" altLang="cs-CZ" sz="1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012" y="4988578"/>
            <a:ext cx="6886988" cy="1536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FAQ – Mzdové limity?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1772816"/>
            <a:ext cx="9509760" cy="4256763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cs-CZ" dirty="0" smtClean="0"/>
              <a:t>Nejsou omezení, pouze obecná. Platí princip hospodárnosti, efektivnosti. Výše mezd není předmětem kontroly MŠMT v rámci šablon. </a:t>
            </a:r>
          </a:p>
          <a:p>
            <a:r>
              <a:rPr lang="cs-CZ" dirty="0" smtClean="0"/>
              <a:t>Zde </a:t>
            </a:r>
            <a:r>
              <a:rPr lang="cs-CZ" dirty="0"/>
              <a:t>je řešen pouze administrativní </a:t>
            </a:r>
            <a:r>
              <a:rPr lang="cs-CZ" dirty="0" smtClean="0"/>
              <a:t>tým: </a:t>
            </a:r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://www.msmt.cz/uploads/OP_VVV/mzdove_limity_verze_2_FINAL.pdf</a:t>
            </a:r>
            <a:r>
              <a:rPr lang="cs-CZ" dirty="0"/>
              <a:t> </a:t>
            </a:r>
            <a:r>
              <a:rPr lang="cs-CZ" dirty="0" smtClean="0"/>
              <a:t> (</a:t>
            </a:r>
            <a:r>
              <a:rPr lang="cs-CZ" dirty="0"/>
              <a:t>účinné od 26. 4. 2016)</a:t>
            </a:r>
          </a:p>
          <a:p>
            <a:r>
              <a:rPr lang="cs-CZ" dirty="0"/>
              <a:t>Školní </a:t>
            </a:r>
            <a:r>
              <a:rPr lang="cs-CZ" dirty="0" smtClean="0"/>
              <a:t>asistent: </a:t>
            </a:r>
            <a:r>
              <a:rPr lang="cs-CZ" u="sng" dirty="0" smtClean="0">
                <a:hlinkClick r:id="rId3"/>
              </a:rPr>
              <a:t>http</a:t>
            </a:r>
            <a:r>
              <a:rPr lang="cs-CZ" u="sng" dirty="0">
                <a:hlinkClick r:id="rId3"/>
              </a:rPr>
              <a:t>://www.msmt.cz/uploads/OP_VVV/Vyzva_Inkluzivni_vzdelavani/Skolni_asistent_vyklad_OPVVV.pdf</a:t>
            </a:r>
            <a:r>
              <a:rPr lang="cs-CZ" dirty="0"/>
              <a:t> </a:t>
            </a:r>
          </a:p>
          <a:p>
            <a:pPr marL="45720" indent="0">
              <a:buNone/>
            </a:pPr>
            <a:r>
              <a:rPr lang="cs-CZ" dirty="0"/>
              <a:t>Informační systém o průměrném výdělku: </a:t>
            </a:r>
            <a:r>
              <a:rPr lang="cs-CZ" u="sng" dirty="0">
                <a:hlinkClick r:id="rId4"/>
              </a:rPr>
              <a:t>http://www.mpsv.cz/ISPV.php</a:t>
            </a:r>
            <a:r>
              <a:rPr lang="cs-CZ" dirty="0"/>
              <a:t> </a:t>
            </a:r>
          </a:p>
          <a:p>
            <a:r>
              <a:rPr lang="cs-CZ" dirty="0" smtClean="0"/>
              <a:t>Školní </a:t>
            </a:r>
            <a:r>
              <a:rPr lang="cs-CZ" dirty="0"/>
              <a:t>psycholog ISPV </a:t>
            </a:r>
            <a:r>
              <a:rPr lang="cs-CZ" dirty="0" smtClean="0"/>
              <a:t>2634 </a:t>
            </a:r>
            <a:r>
              <a:rPr lang="cs-CZ" u="sng" dirty="0" smtClean="0">
                <a:hlinkClick r:id="rId5"/>
              </a:rPr>
              <a:t>http</a:t>
            </a:r>
            <a:r>
              <a:rPr lang="cs-CZ" u="sng" dirty="0">
                <a:hlinkClick r:id="rId5"/>
              </a:rPr>
              <a:t>://www.mpsv.cz/ISPVvypis.php?kzams=3541&amp;ok=Zobrazit+informace&amp;sfera=2&amp;sz=0&amp;txt=2634</a:t>
            </a:r>
            <a:r>
              <a:rPr lang="cs-CZ" dirty="0"/>
              <a:t> </a:t>
            </a:r>
          </a:p>
          <a:p>
            <a:r>
              <a:rPr lang="cs-CZ" dirty="0"/>
              <a:t>Sociální pedagog – není v ISPV </a:t>
            </a:r>
            <a:r>
              <a:rPr lang="cs-CZ" dirty="0" smtClean="0"/>
              <a:t>specifikován – např. ISPV </a:t>
            </a:r>
            <a:r>
              <a:rPr lang="cs-CZ" dirty="0"/>
              <a:t>3412 - Odborní pracovníci v oblasti sociální </a:t>
            </a:r>
            <a:r>
              <a:rPr lang="cs-CZ" dirty="0" smtClean="0"/>
              <a:t>práce </a:t>
            </a:r>
            <a:r>
              <a:rPr lang="cs-CZ" u="sng" dirty="0" smtClean="0">
                <a:hlinkClick r:id="rId6"/>
              </a:rPr>
              <a:t>http</a:t>
            </a:r>
            <a:r>
              <a:rPr lang="cs-CZ" u="sng" dirty="0">
                <a:hlinkClick r:id="rId6"/>
              </a:rPr>
              <a:t>://www.mpsv.cz/ISPVvypis.php?kzams=5018&amp;ok=Zobrazit+informace&amp;sfera=2&amp;sz=0&amp;txt=soci%C3%A1ln%C3%AD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390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Osobnostně sociální a profesní rozvoj pedagogů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sz="3200" b="1" dirty="0"/>
              <a:t>Pro MŠ formou DVPP</a:t>
            </a:r>
            <a:endParaRPr lang="cs-CZ" sz="2000" b="1" dirty="0"/>
          </a:p>
          <a:p>
            <a:pPr marL="1079500" indent="-457200">
              <a:spcAft>
                <a:spcPts val="600"/>
              </a:spcAft>
            </a:pPr>
            <a:r>
              <a:rPr lang="cs-CZ" sz="2800" dirty="0"/>
              <a:t>výběr z několika časových dotací - individuálně i týmově</a:t>
            </a:r>
          </a:p>
          <a:p>
            <a:pPr marL="1079500" indent="-457200">
              <a:spcAft>
                <a:spcPts val="600"/>
              </a:spcAft>
            </a:pPr>
            <a:r>
              <a:rPr lang="cs-CZ" sz="2800" dirty="0"/>
              <a:t>zaměření na: inkluzi, osobnostní rozvoj, sociální rozvoj, </a:t>
            </a:r>
          </a:p>
          <a:p>
            <a:pPr marL="622300" indent="0">
              <a:spcAft>
                <a:spcPts val="600"/>
              </a:spcAft>
              <a:buNone/>
            </a:pPr>
            <a:r>
              <a:rPr lang="cs-CZ" sz="2800" dirty="0"/>
              <a:t>                  čtenářská a matematická gramotnost,</a:t>
            </a:r>
          </a:p>
          <a:p>
            <a:pPr marL="1079500" lvl="1" indent="0">
              <a:spcAft>
                <a:spcPts val="600"/>
              </a:spcAft>
              <a:buNone/>
            </a:pPr>
            <a:r>
              <a:rPr lang="cs-CZ" sz="2000" dirty="0"/>
              <a:t>             specifika práce s dvouletými dětmi, </a:t>
            </a:r>
            <a:r>
              <a:rPr lang="cs-CZ" sz="2000" dirty="0" smtClean="0"/>
              <a:t>supervize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3174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0" i="0" dirty="0" smtClean="0">
                <a:solidFill>
                  <a:srgbClr val="263050">
                    <a:lumMod val="75000"/>
                  </a:srgbClr>
                </a:solidFill>
                <a:latin typeface="Corbel"/>
                <a:ea typeface="+mj-ea"/>
                <a:cs typeface="+mj-cs"/>
              </a:rPr>
              <a:t>FAQ – Bagatelní podpora</a:t>
            </a:r>
            <a:endParaRPr lang="cs-CZ" sz="3400" b="0" i="0" dirty="0">
              <a:solidFill>
                <a:srgbClr val="263050">
                  <a:lumMod val="75000"/>
                </a:srgbClr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Projekt musí být koncipován tak, aby vzdělávací aktivity každé podpořené osoby v souhrnu dosahovaly minimální hranice bagatelní podpory. To znamená, že pokud bude konkrétní osoba vzdělávána v rámci šablony, kde časová dotace nedosahuje hranice bagatelní podpory, měla by tato konkrétní osoba být vzdělána ještě v rámci další šablony.</a:t>
            </a:r>
          </a:p>
          <a:p>
            <a:r>
              <a:rPr lang="cs-CZ" dirty="0"/>
              <a:t>Výjimku představují osoby, které nejsou kmenovými pracovníky školy a budou zaměstnány pouze za účelem realizace aktivity projektu, např. studenti VŠ, či pedagogové z jiné školy.</a:t>
            </a:r>
          </a:p>
          <a:p>
            <a:r>
              <a:rPr lang="cs-CZ" dirty="0"/>
              <a:t>(Příloha 3 – str. 13 výzvy, Pravidla pro žadatele a příjemce kapitola 11.1</a:t>
            </a:r>
            <a:r>
              <a:rPr lang="cs-CZ" dirty="0" smtClean="0"/>
              <a:t>.)</a:t>
            </a:r>
          </a:p>
          <a:p>
            <a:r>
              <a:rPr lang="cs-CZ" dirty="0" smtClean="0"/>
              <a:t>Školy dostaly e-mail ohledně indikátorů a bagatelní podpory z MŠMT</a:t>
            </a:r>
            <a:endParaRPr lang="cs-CZ" dirty="0"/>
          </a:p>
          <a:p>
            <a:pPr marL="45720" indent="0">
              <a:buClr>
                <a:srgbClr val="263050"/>
              </a:buClr>
              <a:buNone/>
            </a:pPr>
            <a:endParaRPr lang="cs-CZ" dirty="0" smtClean="0">
              <a:solidFill>
                <a:srgbClr val="263050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19345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šablony MŠ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400" dirty="0"/>
              <a:t>Sdílení zkušeností  prostřednictvím vzájemných návštěv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400" dirty="0"/>
              <a:t>Prevence logopedických vad a problémů komunikačních schopností u dětí v MŠ (DVPP)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400" dirty="0"/>
              <a:t>Individualizace vzdělání  (vedení </a:t>
            </a:r>
            <a:r>
              <a:rPr lang="cs-CZ" sz="2400" b="1" dirty="0"/>
              <a:t>dětského portfolia</a:t>
            </a:r>
            <a:r>
              <a:rPr lang="cs-CZ" sz="2400" dirty="0"/>
              <a:t>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400" dirty="0"/>
              <a:t>Tematická setkání a spolupráce s rodiči </a:t>
            </a:r>
            <a:r>
              <a:rPr lang="cs-CZ" sz="2400" dirty="0" smtClean="0"/>
              <a:t>dětí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419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Osobnostně sociální a profesní rozvoj pedagogů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sz="2000" b="1" dirty="0"/>
              <a:t>Pro ZŠ formou DVPP</a:t>
            </a:r>
          </a:p>
          <a:p>
            <a:pPr marL="1079500" indent="-457200">
              <a:spcAft>
                <a:spcPts val="600"/>
              </a:spcAft>
            </a:pPr>
            <a:r>
              <a:rPr lang="cs-CZ" dirty="0"/>
              <a:t>Výběr z několika časových dotací - individuálně i týmově</a:t>
            </a:r>
          </a:p>
          <a:p>
            <a:pPr marL="1079500" indent="-457200">
              <a:spcAft>
                <a:spcPts val="600"/>
              </a:spcAft>
            </a:pPr>
            <a:r>
              <a:rPr lang="cs-CZ" dirty="0"/>
              <a:t>Zaměření na: inkluzi</a:t>
            </a:r>
          </a:p>
          <a:p>
            <a:pPr marL="622300" indent="0">
              <a:spcAft>
                <a:spcPts val="600"/>
              </a:spcAft>
              <a:buNone/>
            </a:pPr>
            <a:r>
              <a:rPr lang="cs-CZ" dirty="0"/>
              <a:t>                           </a:t>
            </a:r>
            <a:r>
              <a:rPr lang="cs-CZ" dirty="0" smtClean="0"/>
              <a:t>          cizí </a:t>
            </a:r>
            <a:r>
              <a:rPr lang="cs-CZ" dirty="0"/>
              <a:t>jazyky</a:t>
            </a:r>
          </a:p>
          <a:p>
            <a:pPr marL="622300" indent="0">
              <a:spcAft>
                <a:spcPts val="600"/>
              </a:spcAft>
              <a:buNone/>
            </a:pPr>
            <a:r>
              <a:rPr lang="cs-CZ" dirty="0"/>
              <a:t>                           </a:t>
            </a:r>
            <a:r>
              <a:rPr lang="cs-CZ" dirty="0" smtClean="0"/>
              <a:t>          mentoring</a:t>
            </a:r>
            <a:endParaRPr lang="cs-CZ" dirty="0"/>
          </a:p>
          <a:p>
            <a:pPr marL="1079500" lvl="1" indent="0">
              <a:spcAft>
                <a:spcPts val="600"/>
              </a:spcAft>
              <a:buNone/>
            </a:pPr>
            <a:r>
              <a:rPr lang="cs-CZ" sz="2000" dirty="0"/>
              <a:t>                     </a:t>
            </a:r>
            <a:r>
              <a:rPr lang="cs-CZ" sz="2000" dirty="0" smtClean="0"/>
              <a:t>       </a:t>
            </a:r>
            <a:r>
              <a:rPr lang="cs-CZ" sz="2000" dirty="0"/>
              <a:t>čtenářská a matematická gramotnost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4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3432" y="467360"/>
            <a:ext cx="9867448" cy="1233424"/>
          </a:xfrm>
        </p:spPr>
        <p:txBody>
          <a:bodyPr/>
          <a:lstStyle/>
          <a:p>
            <a:r>
              <a:rPr lang="cs-CZ" dirty="0" smtClean="0"/>
              <a:t>Osobnostně sociální a profesní rozvoj pedagogů na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000" b="1" dirty="0">
                <a:solidFill>
                  <a:prstClr val="black"/>
                </a:solidFill>
              </a:rPr>
              <a:t>Další formy OSR: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cs typeface="Arial" panose="020B0604020202020204" pitchFamily="34" charset="0"/>
              </a:rPr>
              <a:t>Vzájemná spolupráce pedagogů (čtenářská a matematická gramotnost, inkluze)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cs typeface="Arial" panose="020B0604020202020204" pitchFamily="34" charset="0"/>
              </a:rPr>
              <a:t>Sdílení zkušeností  prostřednictvím vzájemných návštěv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cs typeface="Arial" panose="020B0604020202020204" pitchFamily="34" charset="0"/>
              </a:rPr>
              <a:t>Tandemová výuka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cs typeface="Arial" panose="020B0604020202020204" pitchFamily="34" charset="0"/>
              </a:rPr>
              <a:t>CLIL ve výuce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cs typeface="Arial" panose="020B0604020202020204" pitchFamily="34" charset="0"/>
              </a:rPr>
              <a:t>Nové metody ve výuce na ZŠ (čtenářská a matematická gramotnost, inkluze)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99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spolupráce pedagogů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Na téma čtenářská a matematická gramotnost, inkluze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Vytvoření </a:t>
            </a:r>
            <a:r>
              <a:rPr lang="cs-CZ" sz="2400" dirty="0" err="1">
                <a:cs typeface="Arial" panose="020B0604020202020204" pitchFamily="34" charset="0"/>
              </a:rPr>
              <a:t>minitýmu</a:t>
            </a:r>
            <a:r>
              <a:rPr lang="cs-CZ" sz="2400" dirty="0">
                <a:cs typeface="Arial" panose="020B0604020202020204" pitchFamily="34" charset="0"/>
              </a:rPr>
              <a:t> 3 PP, 10 hodin setkávání 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Vzdělávací cyklus bude realizován 2x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Plánovat, realizovat a vyhodnocovat setkání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Hospitace u kolegů a následná reflexe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61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408" y="467360"/>
            <a:ext cx="10945216" cy="1233424"/>
          </a:xfrm>
        </p:spPr>
        <p:txBody>
          <a:bodyPr/>
          <a:lstStyle/>
          <a:p>
            <a:r>
              <a:rPr lang="cs-CZ" dirty="0" smtClean="0"/>
              <a:t>Sdílení zkušeností PP prostřednictvím vzájemných návštěv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Výměna zkušeností mezi pedagogy z různých škol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Spolupráce trvající celkem 16 hod.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Identifikovat oblast, ve které je třeba rozvíjet znalosti a dovednosti (např. čtenářská a matematická gramotnost, prevence šikany, nadaní žáci, atd.)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93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Tandemová výuka na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0" indent="-457200"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2 pedagogové společně naplánují a zrealizují 20 vyučovacích hodin (10 hod. výuka + 10 hod. příprava a reflexe)</a:t>
            </a:r>
          </a:p>
          <a:p>
            <a:pPr marL="1079500" indent="-457200"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Nejedná se o hospitaci, ale o společnou výuku</a:t>
            </a:r>
          </a:p>
          <a:p>
            <a:pPr marL="1079500" indent="-457200"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K prohloubení spolupráce pedagogických pracovníků (i budoucích pedagogů) v oblasti společného vzdělávání a rozvoje klíčových kompetencí</a:t>
            </a:r>
          </a:p>
          <a:p>
            <a:pPr marL="1079500" indent="-457200"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Využívat odbornou literaturu, </a:t>
            </a:r>
            <a:r>
              <a:rPr lang="cs-CZ" sz="2400" dirty="0" err="1">
                <a:cs typeface="Arial" panose="020B0604020202020204" pitchFamily="34" charset="0"/>
              </a:rPr>
              <a:t>webináře</a:t>
            </a:r>
            <a:r>
              <a:rPr lang="cs-CZ" sz="2400" dirty="0">
                <a:cs typeface="Arial" panose="020B0604020202020204" pitchFamily="34" charset="0"/>
              </a:rPr>
              <a:t>, videa z výuky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99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Extrakurikulární</a:t>
            </a:r>
            <a:r>
              <a:rPr lang="cs-CZ" dirty="0" smtClean="0"/>
              <a:t> rozvojové aktivity pro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Čtenářský klub pro žáky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Klub zábavné logiky a deskových her pro žáky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Doučování žáků ZŠ ohrožených školním neúspěchem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Příprava na vyučování žáků ohrožených školním neúspěchem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64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šablony – OP VVV, výzva č. 22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1901952"/>
            <a:ext cx="9509760" cy="4623392"/>
          </a:xfrm>
        </p:spPr>
        <p:txBody>
          <a:bodyPr>
            <a:normAutofit/>
          </a:bodyPr>
          <a:lstStyle/>
          <a:p>
            <a:r>
              <a:rPr lang="cs-CZ" dirty="0" smtClean="0"/>
              <a:t>Podpora škol formou projektů zjednodušeného vykazování</a:t>
            </a:r>
          </a:p>
          <a:p>
            <a:r>
              <a:rPr lang="cs-CZ" dirty="0" smtClean="0"/>
              <a:t>Ukončení příjmu žádostí – 30.6.2017, konec realizací nejdéle 31.8.2019</a:t>
            </a:r>
          </a:p>
          <a:p>
            <a:r>
              <a:rPr lang="cs-CZ" dirty="0" smtClean="0"/>
              <a:t>Financování min 200 000 Kč + počet dětí/žáků školy x 2200 Kč</a:t>
            </a:r>
          </a:p>
          <a:p>
            <a:r>
              <a:rPr lang="cs-CZ" dirty="0" smtClean="0"/>
              <a:t>Podpora de </a:t>
            </a:r>
            <a:r>
              <a:rPr lang="cs-CZ" dirty="0" err="1" smtClean="0"/>
              <a:t>minimis</a:t>
            </a:r>
            <a:endParaRPr lang="cs-CZ" dirty="0" smtClean="0"/>
          </a:p>
          <a:p>
            <a:r>
              <a:rPr lang="cs-CZ" dirty="0" smtClean="0"/>
              <a:t>Není kontrolováno účetnictví ale </a:t>
            </a:r>
            <a:r>
              <a:rPr lang="cs-CZ" b="1" dirty="0" smtClean="0"/>
              <a:t>výstupy</a:t>
            </a:r>
          </a:p>
          <a:p>
            <a:r>
              <a:rPr lang="cs-CZ" dirty="0" smtClean="0"/>
              <a:t>Výběr šablon na základě vyhodnocení dotazníkového šetření </a:t>
            </a:r>
            <a:r>
              <a:rPr lang="cs-CZ" u="sng" dirty="0">
                <a:hlinkClick r:id="rId2"/>
              </a:rPr>
              <a:t>https://</a:t>
            </a:r>
            <a:r>
              <a:rPr lang="cs-CZ" u="sng" dirty="0" smtClean="0">
                <a:hlinkClick r:id="rId2"/>
              </a:rPr>
              <a:t>sberdat.uiv.cz/login</a:t>
            </a:r>
            <a:endParaRPr lang="cs-CZ" u="sng" dirty="0" smtClean="0"/>
          </a:p>
          <a:p>
            <a:r>
              <a:rPr lang="cs-CZ" dirty="0" smtClean="0"/>
              <a:t>Poskytnuty </a:t>
            </a:r>
            <a:r>
              <a:rPr lang="cs-CZ" b="1" dirty="0" smtClean="0"/>
              <a:t>2 zálohové platby </a:t>
            </a:r>
            <a:r>
              <a:rPr lang="cs-CZ" dirty="0" smtClean="0"/>
              <a:t>– financování ex ante</a:t>
            </a:r>
          </a:p>
          <a:p>
            <a:r>
              <a:rPr lang="cs-CZ" dirty="0" smtClean="0"/>
              <a:t>Elektronický podpis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558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7488" y="467360"/>
            <a:ext cx="8928992" cy="1233424"/>
          </a:xfrm>
        </p:spPr>
        <p:txBody>
          <a:bodyPr/>
          <a:lstStyle/>
          <a:p>
            <a:r>
              <a:rPr lang="cs-CZ" dirty="0" smtClean="0"/>
              <a:t>Čtenářský klub pro žáky a Klub zábavné logiky a deskových her pro žáky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Pro min. 6 žáků (povinná docházka)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Min. 2 žáci ohroženi školním neúspěchem</a:t>
            </a:r>
          </a:p>
          <a:p>
            <a:pPr marL="10795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16 schůzek po 90 min. v období 5 měsíců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2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s rodiči žáků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Poskytnout rodičům prostor k diskuzi nad tématy: modernizace škol a vzdělávacího systému</a:t>
            </a:r>
          </a:p>
          <a:p>
            <a:pPr marL="10795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Účast externího odborníka</a:t>
            </a:r>
          </a:p>
          <a:p>
            <a:pPr marL="10795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12 hod v průběhu realizace projektu</a:t>
            </a:r>
          </a:p>
          <a:p>
            <a:pPr marL="10795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Skupina minimálně 8 rodičů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8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Sestavení žádosti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Žadatel aktivity nevytváří – žadatel aktivity volí. </a:t>
            </a:r>
            <a:r>
              <a:rPr lang="cs-CZ" sz="2400" b="1" dirty="0" smtClean="0"/>
              <a:t>Aktivita = šablona</a:t>
            </a:r>
            <a:endParaRPr lang="cs-CZ" b="1" dirty="0" smtClean="0"/>
          </a:p>
          <a:p>
            <a:r>
              <a:rPr lang="cs-CZ" dirty="0" smtClean="0"/>
              <a:t>Žadatel nevytváří položky rozpočtu. Žadatel rozpočet sestavuje volbou šablon</a:t>
            </a:r>
          </a:p>
          <a:p>
            <a:r>
              <a:rPr lang="cs-CZ" dirty="0" smtClean="0"/>
              <a:t>Rozpočet = součet částek zvolených šablon do maximální výše dané výpočtem (pomůže kalkulačka)</a:t>
            </a:r>
          </a:p>
          <a:p>
            <a:r>
              <a:rPr lang="cs-CZ" b="1" dirty="0" smtClean="0"/>
              <a:t>Máme jasné mantinely 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očet žáků uveden v oficiálních tabulkách MŠMT k 30.9.2015 (resp. 30. 9. 2016) u výzvy</a:t>
            </a:r>
          </a:p>
          <a:p>
            <a:pPr lvl="1"/>
            <a:r>
              <a:rPr lang="cs-CZ" dirty="0" smtClean="0"/>
              <a:t>Výsledky dotazníkového šetření (má každá škola k dispozici)</a:t>
            </a:r>
          </a:p>
          <a:p>
            <a:pPr lvl="2"/>
            <a:r>
              <a:rPr lang="cs-CZ" dirty="0" smtClean="0"/>
              <a:t>Držet se výstupů – preferencí vyplněného</a:t>
            </a:r>
          </a:p>
          <a:p>
            <a:pPr lvl="1"/>
            <a:r>
              <a:rPr lang="cs-CZ" b="1" dirty="0"/>
              <a:t>K</a:t>
            </a:r>
            <a:r>
              <a:rPr lang="cs-CZ" b="1" dirty="0" smtClean="0"/>
              <a:t>alkulačka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5272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 k tvorbě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Funkční prohlížeč a nainstalované doplňky, elektronický podpis</a:t>
            </a:r>
          </a:p>
          <a:p>
            <a:r>
              <a:rPr lang="cs-CZ" b="1" dirty="0" smtClean="0"/>
              <a:t>Při výběru šablon vycházet z dotazníku MŠMT</a:t>
            </a:r>
          </a:p>
          <a:p>
            <a:r>
              <a:rPr lang="cs-CZ" b="1" dirty="0" smtClean="0"/>
              <a:t>Uvědomit si možné zajištění personálních kapacit</a:t>
            </a:r>
          </a:p>
          <a:p>
            <a:r>
              <a:rPr lang="cs-CZ" b="1" dirty="0" smtClean="0"/>
              <a:t>Počítat se schvalovacím procesem a možným zdržením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5741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MS2014+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Ukázka vyplněné žádosti</a:t>
            </a:r>
          </a:p>
          <a:p>
            <a:endParaRPr lang="cs-CZ" dirty="0"/>
          </a:p>
          <a:p>
            <a:r>
              <a:rPr lang="cs-CZ" dirty="0" smtClean="0"/>
              <a:t>! Přílohové dokumenty !</a:t>
            </a:r>
          </a:p>
          <a:p>
            <a:r>
              <a:rPr lang="cs-CZ" dirty="0" smtClean="0"/>
              <a:t>! Čestná prohlášení !</a:t>
            </a:r>
          </a:p>
          <a:p>
            <a:endParaRPr lang="cs-CZ" dirty="0"/>
          </a:p>
          <a:p>
            <a:r>
              <a:rPr lang="cs-CZ" dirty="0" smtClean="0"/>
              <a:t>Označení signatáře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https://mseu.mssf.cz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4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Kalkulačka indikátorů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Povinná příloha</a:t>
            </a:r>
          </a:p>
          <a:p>
            <a:r>
              <a:rPr lang="cs-CZ" dirty="0" smtClean="0"/>
              <a:t>Hlídá max. dotace</a:t>
            </a:r>
          </a:p>
          <a:p>
            <a:r>
              <a:rPr lang="cs-CZ" dirty="0" smtClean="0"/>
              <a:t>Excel</a:t>
            </a:r>
          </a:p>
          <a:p>
            <a:r>
              <a:rPr lang="cs-CZ" dirty="0" smtClean="0"/>
              <a:t>Bagatelní podpora 24 hodin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840" y="2171214"/>
            <a:ext cx="7363853" cy="408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58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0" i="0" dirty="0" smtClean="0">
                <a:solidFill>
                  <a:srgbClr val="263050">
                    <a:lumMod val="75000"/>
                  </a:srgbClr>
                </a:solidFill>
                <a:latin typeface="Corbel"/>
                <a:ea typeface="+mj-ea"/>
                <a:cs typeface="+mj-cs"/>
              </a:rPr>
              <a:t>MAS a NIDV</a:t>
            </a:r>
            <a:endParaRPr lang="cs-CZ" sz="3400" b="0" i="0" dirty="0">
              <a:solidFill>
                <a:srgbClr val="263050">
                  <a:lumMod val="75000"/>
                </a:srgbClr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None/>
            </a:pPr>
            <a:r>
              <a:rPr lang="cs-CZ" sz="2000" b="1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Role NIDV </a:t>
            </a: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</a:pPr>
            <a:r>
              <a:rPr lang="cs-CZ" dirty="0" smtClean="0">
                <a:solidFill>
                  <a:srgbClr val="263050"/>
                </a:solidFill>
                <a:latin typeface="Corbel"/>
              </a:rPr>
              <a:t>Poskytuje konzultační, metodickou a odbornou podporu v území a připravuje širokou a komplexní nabídku vzdělávacích služeb</a:t>
            </a:r>
          </a:p>
          <a:p>
            <a:pPr>
              <a:buClr>
                <a:srgbClr val="263050"/>
              </a:buClr>
            </a:pPr>
            <a:r>
              <a:rPr lang="cs-CZ" dirty="0" smtClean="0">
                <a:solidFill>
                  <a:srgbClr val="263050"/>
                </a:solidFill>
                <a:latin typeface="Corbel"/>
              </a:rPr>
              <a:t>Propaguje státní priority ve vzdělávání a rezortní úkoly MŠMT</a:t>
            </a:r>
          </a:p>
          <a:p>
            <a:pPr>
              <a:buClr>
                <a:srgbClr val="263050"/>
              </a:buClr>
            </a:pP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Reaguje na aktuální požadavky a potřeby pedagogů a pracovníků v oblasti formálního a neformálního vzdělávání</a:t>
            </a:r>
          </a:p>
          <a:p>
            <a:pPr>
              <a:buClr>
                <a:srgbClr val="263050"/>
              </a:buClr>
            </a:pPr>
            <a:r>
              <a:rPr lang="cs-CZ" dirty="0" smtClean="0">
                <a:solidFill>
                  <a:srgbClr val="263050"/>
                </a:solidFill>
                <a:latin typeface="Corbel"/>
              </a:rPr>
              <a:t>Poskytuje </a:t>
            </a:r>
            <a:r>
              <a:rPr lang="cs-CZ" b="1" dirty="0" smtClean="0">
                <a:solidFill>
                  <a:srgbClr val="263050"/>
                </a:solidFill>
                <a:latin typeface="Corbel"/>
              </a:rPr>
              <a:t>bezplatné konzultace </a:t>
            </a:r>
            <a:r>
              <a:rPr lang="cs-CZ" dirty="0" smtClean="0">
                <a:solidFill>
                  <a:srgbClr val="263050"/>
                </a:solidFill>
                <a:latin typeface="Corbel"/>
              </a:rPr>
              <a:t>všem mateřským a základním školám především v oblasti výběru vhodných šablon</a:t>
            </a:r>
          </a:p>
          <a:p>
            <a:pPr>
              <a:buClr>
                <a:srgbClr val="263050"/>
              </a:buClr>
            </a:pPr>
            <a:endParaRPr lang="cs-CZ" dirty="0" smtClean="0">
              <a:solidFill>
                <a:srgbClr val="263050"/>
              </a:solidFill>
              <a:latin typeface="Corbel"/>
            </a:endParaRPr>
          </a:p>
          <a:p>
            <a:pPr marL="45720" indent="0">
              <a:buClr>
                <a:srgbClr val="263050"/>
              </a:buClr>
              <a:buNone/>
            </a:pPr>
            <a:endParaRPr lang="cs-CZ" sz="2000" b="0" i="0" dirty="0">
              <a:solidFill>
                <a:srgbClr val="263050"/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813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dirty="0" smtClean="0">
                <a:solidFill>
                  <a:srgbClr val="263050">
                    <a:lumMod val="75000"/>
                  </a:srgbClr>
                </a:solidFill>
                <a:latin typeface="Corbel"/>
              </a:rPr>
              <a:t>MAS a NIDV</a:t>
            </a:r>
            <a:endParaRPr lang="cs-CZ" sz="3400" b="0" i="0" dirty="0">
              <a:solidFill>
                <a:srgbClr val="263050">
                  <a:lumMod val="75000"/>
                </a:srgbClr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None/>
            </a:pPr>
            <a:r>
              <a:rPr lang="cs-CZ" sz="2000" b="1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Role MAS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Font typeface="Wingdings"/>
              <a:buChar char="§"/>
            </a:pP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Administrativní podpora – projekty zjednodušeného vykazování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Font typeface="Wingdings"/>
              <a:buChar char="§"/>
            </a:pPr>
            <a:r>
              <a:rPr lang="cs-CZ" dirty="0" smtClean="0">
                <a:solidFill>
                  <a:srgbClr val="263050"/>
                </a:solidFill>
                <a:latin typeface="Corbel"/>
              </a:rPr>
              <a:t>Pořádání seminářů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Font typeface="Wingdings"/>
              <a:buChar char="§"/>
            </a:pP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Školení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Font typeface="Wingdings"/>
              <a:buChar char="§"/>
            </a:pPr>
            <a:r>
              <a:rPr lang="cs-CZ" dirty="0" smtClean="0">
                <a:solidFill>
                  <a:srgbClr val="263050"/>
                </a:solidFill>
                <a:latin typeface="Corbel"/>
              </a:rPr>
              <a:t>Individuální </a:t>
            </a:r>
            <a:r>
              <a:rPr lang="cs-CZ" b="1" dirty="0" smtClean="0">
                <a:solidFill>
                  <a:srgbClr val="263050"/>
                </a:solidFill>
                <a:latin typeface="Corbel"/>
              </a:rPr>
              <a:t>konzultace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Font typeface="Wingdings"/>
              <a:buChar char="§"/>
            </a:pP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Pomoc při vyúčtování, kontrolách, evaluaci…</a:t>
            </a:r>
            <a:endParaRPr lang="cs-CZ" sz="2000" b="0" i="0" dirty="0">
              <a:solidFill>
                <a:srgbClr val="263050"/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6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čerpání….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Další čerpání šablon v letech 2018 a 2020</a:t>
            </a:r>
          </a:p>
          <a:p>
            <a:r>
              <a:rPr lang="cs-CZ" sz="2800" dirty="0" smtClean="0"/>
              <a:t>Zařazeny i ZUŠ a SVČ (či DDM)</a:t>
            </a:r>
          </a:p>
          <a:p>
            <a:pPr lvl="1"/>
            <a:r>
              <a:rPr lang="cs-CZ" sz="2600" dirty="0" smtClean="0"/>
              <a:t>Např. rozvoj pedagogů ZUŠ, personální podpora, </a:t>
            </a:r>
            <a:r>
              <a:rPr lang="cs-CZ" sz="2600" dirty="0" err="1" smtClean="0"/>
              <a:t>extrakurikulární</a:t>
            </a:r>
            <a:r>
              <a:rPr lang="cs-CZ" sz="2600" dirty="0" smtClean="0"/>
              <a:t> rozvojové aktivity…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137876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48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FAQ – Karta účastníka </a:t>
            </a:r>
            <a:r>
              <a:rPr lang="cs-CZ" sz="3600" dirty="0"/>
              <a:t/>
            </a:r>
            <a:br>
              <a:rPr lang="cs-CZ" sz="3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cs-CZ" sz="2800" b="1" dirty="0"/>
              <a:t>Monitorovací indikátory – Karta účastníka</a:t>
            </a:r>
            <a:endParaRPr lang="cs-CZ" sz="2800" dirty="0"/>
          </a:p>
          <a:p>
            <a:r>
              <a:rPr lang="cs-CZ" sz="2800" u="sng" dirty="0">
                <a:hlinkClick r:id="rId2"/>
              </a:rPr>
              <a:t>http://www.msmt.cz/strukturalni-fondy-1/monitorovaci-indikatory-op-vvv</a:t>
            </a:r>
            <a:r>
              <a:rPr lang="cs-CZ" sz="2800" dirty="0"/>
              <a:t> </a:t>
            </a:r>
          </a:p>
          <a:p>
            <a:r>
              <a:rPr lang="cs-CZ" sz="2800" dirty="0"/>
              <a:t>(aktualizováno 28. 4. 2016</a:t>
            </a:r>
            <a:r>
              <a:rPr lang="cs-CZ" sz="2800" dirty="0" smtClean="0"/>
              <a:t>)</a:t>
            </a:r>
          </a:p>
          <a:p>
            <a:endParaRPr lang="cs-CZ" sz="2800" dirty="0"/>
          </a:p>
          <a:p>
            <a:pPr marL="45720" indent="0">
              <a:buNone/>
            </a:pPr>
            <a:r>
              <a:rPr lang="cs-CZ" sz="2800" dirty="0" smtClean="0"/>
              <a:t>Dotaz: Jak bude škola pracovat s kartou účastníka? Kdo bude zadávat údaje do IS?</a:t>
            </a:r>
          </a:p>
          <a:p>
            <a:pPr marL="45720" indent="0">
              <a:buNone/>
            </a:pPr>
            <a:r>
              <a:rPr lang="cs-CZ" sz="2800" dirty="0" smtClean="0"/>
              <a:t>Odpověď: Za jednotlivé karty a jejich vyplnění zodpovídají jednotlivé školy.</a:t>
            </a:r>
            <a:endParaRPr lang="cs-CZ" sz="2800" dirty="0"/>
          </a:p>
          <a:p>
            <a:pPr marL="4572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7427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Šablony pro Personální podporu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Školní </a:t>
            </a:r>
            <a:r>
              <a:rPr lang="cs-CZ" sz="2000" b="1" dirty="0"/>
              <a:t>asistent</a:t>
            </a:r>
            <a:r>
              <a:rPr lang="cs-CZ" sz="2000" dirty="0"/>
              <a:t> (MŠ, ZŠ) – úvazek 0,5/ </a:t>
            </a:r>
            <a:r>
              <a:rPr lang="cs-CZ" sz="2000" dirty="0" err="1"/>
              <a:t>měs</a:t>
            </a:r>
            <a:r>
              <a:rPr lang="cs-CZ" sz="2000" dirty="0"/>
              <a:t>.</a:t>
            </a:r>
          </a:p>
          <a:p>
            <a:pPr marL="228600" lvl="1">
              <a:lnSpc>
                <a:spcPct val="120000"/>
              </a:lnSpc>
              <a:spcBef>
                <a:spcPts val="0"/>
              </a:spcBef>
            </a:pPr>
            <a:endParaRPr lang="cs-CZ" sz="2000" dirty="0"/>
          </a:p>
          <a:p>
            <a:pPr marL="228600" lvl="1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Školní </a:t>
            </a:r>
            <a:r>
              <a:rPr lang="cs-CZ" sz="2000" b="1" dirty="0"/>
              <a:t>speciální pedagog </a:t>
            </a:r>
            <a:r>
              <a:rPr lang="cs-CZ" sz="2000" dirty="0"/>
              <a:t>(MŠ, ZŠ) – úvazek 0,5/ </a:t>
            </a:r>
            <a:r>
              <a:rPr lang="cs-CZ" sz="2000" dirty="0" err="1"/>
              <a:t>měs</a:t>
            </a:r>
            <a:r>
              <a:rPr lang="cs-CZ" sz="2000" dirty="0"/>
              <a:t>.</a:t>
            </a:r>
          </a:p>
          <a:p>
            <a:pPr marL="228600" lvl="1">
              <a:lnSpc>
                <a:spcPct val="120000"/>
              </a:lnSpc>
              <a:spcBef>
                <a:spcPts val="0"/>
              </a:spcBef>
            </a:pPr>
            <a:endParaRPr lang="cs-CZ" sz="2000" dirty="0"/>
          </a:p>
          <a:p>
            <a:pPr marL="228600" lvl="1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Školní </a:t>
            </a:r>
            <a:r>
              <a:rPr lang="cs-CZ" sz="2000" b="1" dirty="0"/>
              <a:t>psycholog </a:t>
            </a:r>
            <a:r>
              <a:rPr lang="cs-CZ" sz="2000" dirty="0"/>
              <a:t>(MŠ, ZŠ) – úvazek 0,5/ </a:t>
            </a:r>
            <a:r>
              <a:rPr lang="cs-CZ" sz="2000" dirty="0" err="1"/>
              <a:t>měs</a:t>
            </a:r>
            <a:r>
              <a:rPr lang="cs-CZ" sz="2000" dirty="0"/>
              <a:t>.</a:t>
            </a:r>
          </a:p>
          <a:p>
            <a:pPr marL="228600" lvl="1">
              <a:lnSpc>
                <a:spcPct val="120000"/>
              </a:lnSpc>
              <a:spcBef>
                <a:spcPts val="0"/>
              </a:spcBef>
            </a:pPr>
            <a:endParaRPr lang="cs-CZ" sz="2000" dirty="0"/>
          </a:p>
          <a:p>
            <a:pPr marL="228600" lvl="1">
              <a:lnSpc>
                <a:spcPct val="120000"/>
              </a:lnSpc>
              <a:spcBef>
                <a:spcPts val="0"/>
              </a:spcBef>
            </a:pPr>
            <a:r>
              <a:rPr lang="cs-CZ" sz="2000" b="1" dirty="0"/>
              <a:t>Sociální </a:t>
            </a:r>
            <a:r>
              <a:rPr lang="cs-CZ" sz="2000" dirty="0"/>
              <a:t>pedagog (MŠ, ZŠ) – </a:t>
            </a:r>
            <a:r>
              <a:rPr lang="cs-CZ" sz="2000" b="1" dirty="0"/>
              <a:t>úvazek 0,1/ </a:t>
            </a:r>
            <a:r>
              <a:rPr lang="cs-CZ" sz="2000" b="1" dirty="0" err="1"/>
              <a:t>měs</a:t>
            </a:r>
            <a:r>
              <a:rPr lang="cs-CZ" sz="2000" b="1" dirty="0"/>
              <a:t>.</a:t>
            </a:r>
          </a:p>
          <a:p>
            <a:pPr marL="228600" lvl="1">
              <a:lnSpc>
                <a:spcPct val="120000"/>
              </a:lnSpc>
              <a:spcBef>
                <a:spcPts val="0"/>
              </a:spcBef>
            </a:pPr>
            <a:endParaRPr lang="cs-CZ" sz="2000" dirty="0"/>
          </a:p>
          <a:p>
            <a:pPr marL="228600" lvl="1">
              <a:lnSpc>
                <a:spcPct val="120000"/>
              </a:lnSpc>
              <a:spcBef>
                <a:spcPts val="0"/>
              </a:spcBef>
            </a:pPr>
            <a:r>
              <a:rPr lang="cs-CZ" sz="2000" b="1" dirty="0"/>
              <a:t>Chůva</a:t>
            </a:r>
            <a:r>
              <a:rPr lang="cs-CZ" sz="2000" dirty="0"/>
              <a:t> (MŠ) – úvazek 0,5/ </a:t>
            </a:r>
            <a:r>
              <a:rPr lang="cs-CZ" sz="2000" dirty="0" err="1"/>
              <a:t>měs</a:t>
            </a:r>
            <a:r>
              <a:rPr lang="cs-CZ" sz="2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12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Od </a:t>
            </a:r>
            <a:r>
              <a:rPr lang="cs-CZ" sz="3600" b="1" dirty="0"/>
              <a:t>1. 8. 2016 nová příloha č. 3 – změny </a:t>
            </a:r>
            <a:r>
              <a:rPr lang="cs-CZ" sz="3600" b="1" dirty="0" smtClean="0"/>
              <a:t>drobné</a:t>
            </a:r>
            <a:r>
              <a:rPr lang="cs-CZ" sz="3600" b="1" dirty="0"/>
              <a:t>…</a:t>
            </a:r>
            <a:r>
              <a:rPr lang="cs-CZ" sz="3600" dirty="0"/>
              <a:t/>
            </a:r>
            <a:br>
              <a:rPr lang="cs-CZ" sz="3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cs-CZ" sz="2800" b="1" dirty="0" smtClean="0"/>
              <a:t>1. Text </a:t>
            </a:r>
            <a:r>
              <a:rPr lang="cs-CZ" sz="2800" b="1" dirty="0"/>
              <a:t>Metodického výkladu šablony II/2.11 Tandemová výuka na ZŠ </a:t>
            </a:r>
            <a:r>
              <a:rPr lang="cs-CZ" sz="2800" dirty="0"/>
              <a:t>byl upraven v souladu se zněním jednotky aktivity schvalované Evropskou komisí a požadovaným dokládání výstupů ve zprávě o realizaci projektu. </a:t>
            </a:r>
          </a:p>
          <a:p>
            <a:pPr marL="45720" indent="0">
              <a:buNone/>
            </a:pPr>
            <a:r>
              <a:rPr lang="cs-CZ" sz="2800" dirty="0"/>
              <a:t>„Spolupráce pedagogických pracovníků může probíhat v následujících variantách:</a:t>
            </a:r>
          </a:p>
          <a:p>
            <a:r>
              <a:rPr lang="cs-CZ" sz="2800" dirty="0"/>
              <a:t>spolupráce pedagogů jedné základní školy (tj. základní školy, která je žadatelem</a:t>
            </a:r>
            <a:r>
              <a:rPr lang="cs-CZ" sz="2800" dirty="0" smtClean="0"/>
              <a:t>). V </a:t>
            </a:r>
            <a:r>
              <a:rPr lang="cs-CZ" sz="2800" dirty="0"/>
              <a:t>případě škol s počtem žáků menším než 150 je možno zapojit jednoho pedagogického pracovníka z jiné školy </a:t>
            </a:r>
          </a:p>
          <a:p>
            <a:r>
              <a:rPr lang="cs-CZ" sz="2800" dirty="0"/>
              <a:t>spolupráce pedagoga základní školy (tj. základní školy, která je žadatelem) a studenta 4. nebo 5. ročníku fakult připravujících budoucí pedagogické pracovníky.“</a:t>
            </a:r>
          </a:p>
          <a:p>
            <a:pPr marL="45720" indent="0">
              <a:buNone/>
            </a:pPr>
            <a:endParaRPr lang="cs-CZ" sz="1000" dirty="0"/>
          </a:p>
          <a:p>
            <a:pPr marL="45720" indent="0">
              <a:buNone/>
            </a:pPr>
            <a:r>
              <a:rPr lang="cs-CZ" sz="2800" b="1" dirty="0" smtClean="0"/>
              <a:t>2. V</a:t>
            </a:r>
            <a:r>
              <a:rPr lang="cs-CZ" sz="2800" b="1" dirty="0"/>
              <a:t> šabloně II/2.13 Nové metody ve výuce na ZŠ </a:t>
            </a:r>
            <a:r>
              <a:rPr lang="cs-CZ" sz="2800" dirty="0"/>
              <a:t>byl v souladu s textem popisu realizace šablony doplněn počet započítávaných hodin do Výstupu aktivity.  </a:t>
            </a:r>
          </a:p>
          <a:p>
            <a:r>
              <a:rPr lang="cs-CZ" sz="2800" dirty="0"/>
              <a:t>„Výstupy – Dva absolventi bloku spolupráce pedagogů při přípravě a realizaci nové metody výuky v celkové délce 6 hodin vzdělávání každého pedagoga.“</a:t>
            </a:r>
          </a:p>
        </p:txBody>
      </p:sp>
    </p:spTree>
    <p:extLst>
      <p:ext uri="{BB962C8B-B14F-4D97-AF65-F5344CB8AC3E}">
        <p14:creationId xmlns:p14="http://schemas.microsoft.com/office/powerpoint/2010/main" val="343646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Děkujeme za spolupráci </a:t>
            </a:r>
            <a:br>
              <a:rPr lang="cs-CZ" dirty="0" smtClean="0"/>
            </a:br>
            <a:r>
              <a:rPr lang="cs-CZ" dirty="0" smtClean="0"/>
              <a:t>Krajské síti MAS Kraje </a:t>
            </a:r>
            <a:r>
              <a:rPr lang="cs-CZ" dirty="0" smtClean="0"/>
              <a:t>Vysočina</a:t>
            </a:r>
            <a:br>
              <a:rPr lang="cs-CZ" dirty="0" smtClean="0"/>
            </a:br>
            <a:r>
              <a:rPr lang="cs-CZ" dirty="0" smtClean="0"/>
              <a:t>MAS Královská stezka, o.p.s.</a:t>
            </a:r>
            <a:br>
              <a:rPr lang="cs-CZ" dirty="0" smtClean="0"/>
            </a:br>
            <a:r>
              <a:rPr lang="cs-CZ" dirty="0" smtClean="0"/>
              <a:t>NIVD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/>
              <a:t>INFORMACE   ZE   SEMINÁŘE   KRAJSKÉHO    SETKÁNÍ    SÍTĚ    MAS    KRAJE     VYSOČINA</a:t>
            </a:r>
            <a:r>
              <a:rPr lang="cs-CZ" sz="1800" dirty="0" smtClean="0"/>
              <a:t> </a:t>
            </a:r>
            <a:endParaRPr lang="cs-CZ" sz="1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70723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Martina Kršňáková</a:t>
            </a:r>
          </a:p>
          <a:p>
            <a:r>
              <a:rPr lang="cs-CZ" dirty="0" smtClean="0"/>
              <a:t>Robert Kubala</a:t>
            </a:r>
          </a:p>
        </p:txBody>
      </p:sp>
      <p:pic>
        <p:nvPicPr>
          <p:cNvPr id="4" name="Obrázek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3024187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9648826" y="0"/>
            <a:ext cx="2538412" cy="9810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MAS ROKYTNÁ, o.p.s.</a:t>
            </a:r>
            <a:endParaRPr kumimoji="0" lang="cs-CZ" altLang="cs-CZ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cs typeface="Arial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Srázná 444  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676 00  Moravské Budějovice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IČ:  26903237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www.masrokytna.cz</a:t>
            </a:r>
            <a:br>
              <a:rPr kumimoji="0" lang="cs-CZ" altLang="cs-CZ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</a:br>
            <a:endParaRPr kumimoji="0" lang="cs-CZ" altLang="cs-CZ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33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Šablony pro Školního asistenta – MŠ,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Nepedagogický pracovník</a:t>
            </a:r>
          </a:p>
          <a:p>
            <a:pPr>
              <a:lnSpc>
                <a:spcPct val="100000"/>
              </a:lnSpc>
            </a:pPr>
            <a:r>
              <a:rPr lang="cs-CZ" b="1" dirty="0"/>
              <a:t>Kvalifikace: </a:t>
            </a:r>
            <a:r>
              <a:rPr lang="cs-CZ" dirty="0"/>
              <a:t>SŠ </a:t>
            </a:r>
            <a:r>
              <a:rPr lang="cs-CZ" dirty="0" err="1"/>
              <a:t>ped</a:t>
            </a:r>
            <a:r>
              <a:rPr lang="cs-CZ" dirty="0"/>
              <a:t>., VOŠ </a:t>
            </a:r>
            <a:r>
              <a:rPr lang="cs-CZ" dirty="0" err="1"/>
              <a:t>ped</a:t>
            </a:r>
            <a:r>
              <a:rPr lang="cs-CZ" dirty="0"/>
              <a:t>., VŠ </a:t>
            </a:r>
            <a:r>
              <a:rPr lang="cs-CZ" dirty="0" err="1"/>
              <a:t>ped</a:t>
            </a:r>
            <a:r>
              <a:rPr lang="cs-CZ" dirty="0"/>
              <a:t>. nebo kurz pro asistenty pedagoga 120 hod.</a:t>
            </a:r>
          </a:p>
          <a:p>
            <a:pPr>
              <a:lnSpc>
                <a:spcPct val="100000"/>
              </a:lnSpc>
            </a:pPr>
            <a:r>
              <a:rPr lang="cs-CZ" b="1" dirty="0"/>
              <a:t>3 děti/ žáci </a:t>
            </a:r>
            <a:r>
              <a:rPr lang="cs-CZ" dirty="0"/>
              <a:t>ohrožení školním neúspěchem</a:t>
            </a:r>
          </a:p>
          <a:p>
            <a:pPr>
              <a:lnSpc>
                <a:spcPct val="100000"/>
              </a:lnSpc>
            </a:pPr>
            <a:r>
              <a:rPr lang="cs-CZ" dirty="0"/>
              <a:t>Podpora v rodině a při spolupráci s rodiči</a:t>
            </a:r>
          </a:p>
          <a:p>
            <a:pPr>
              <a:lnSpc>
                <a:spcPct val="100000"/>
              </a:lnSpc>
            </a:pPr>
            <a:r>
              <a:rPr lang="cs-CZ" dirty="0"/>
              <a:t>Komunikace s komunitou, rodinou a školou</a:t>
            </a:r>
          </a:p>
          <a:p>
            <a:pPr>
              <a:lnSpc>
                <a:spcPct val="100000"/>
              </a:lnSpc>
            </a:pPr>
            <a:r>
              <a:rPr lang="cs-CZ" dirty="0"/>
              <a:t>Pomoc při rozvoji mimoškolních a volnočasových aktivit</a:t>
            </a:r>
          </a:p>
          <a:p>
            <a:pPr>
              <a:lnSpc>
                <a:spcPct val="100000"/>
              </a:lnSpc>
            </a:pPr>
            <a:r>
              <a:rPr lang="cs-CZ" dirty="0"/>
              <a:t>Administrativní a organizační podpora </a:t>
            </a:r>
          </a:p>
        </p:txBody>
      </p:sp>
    </p:spTree>
    <p:extLst>
      <p:ext uri="{BB962C8B-B14F-4D97-AF65-F5344CB8AC3E}">
        <p14:creationId xmlns:p14="http://schemas.microsoft.com/office/powerpoint/2010/main" val="188621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speciální pedagog – MŠ,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Kvalifikace: dle zákona o PP</a:t>
            </a:r>
          </a:p>
          <a:p>
            <a:pPr>
              <a:lnSpc>
                <a:spcPct val="100000"/>
              </a:lnSpc>
            </a:pPr>
            <a:r>
              <a:rPr lang="cs-CZ" b="1" dirty="0"/>
              <a:t>3 děti/ žáci </a:t>
            </a:r>
            <a:r>
              <a:rPr lang="cs-CZ" dirty="0"/>
              <a:t>s potřebou podpůrných opatření </a:t>
            </a:r>
            <a:r>
              <a:rPr lang="cs-CZ" b="1" dirty="0"/>
              <a:t>stupně 1</a:t>
            </a:r>
          </a:p>
          <a:p>
            <a:pPr>
              <a:lnSpc>
                <a:spcPct val="100000"/>
              </a:lnSpc>
            </a:pPr>
            <a:r>
              <a:rPr lang="cs-CZ" dirty="0"/>
              <a:t>Diagnostické a intervenční činnosti</a:t>
            </a:r>
          </a:p>
          <a:p>
            <a:pPr>
              <a:lnSpc>
                <a:spcPct val="100000"/>
              </a:lnSpc>
            </a:pPr>
            <a:r>
              <a:rPr lang="cs-CZ" dirty="0"/>
              <a:t>Vytváření a zlepšování podmínek a začleňování žáků </a:t>
            </a:r>
            <a:r>
              <a:rPr lang="cs-CZ" dirty="0" smtClean="0"/>
              <a:t>s </a:t>
            </a:r>
            <a:r>
              <a:rPr lang="cs-CZ" dirty="0"/>
              <a:t>SVP do hlavního vzdělávacího proudu</a:t>
            </a:r>
          </a:p>
          <a:p>
            <a:pPr>
              <a:lnSpc>
                <a:spcPct val="100000"/>
              </a:lnSpc>
            </a:pPr>
            <a:r>
              <a:rPr lang="cs-CZ" dirty="0"/>
              <a:t>Příprava IVP pro žáky </a:t>
            </a:r>
            <a:r>
              <a:rPr lang="cs-CZ" dirty="0" smtClean="0"/>
              <a:t>s </a:t>
            </a:r>
            <a:r>
              <a:rPr lang="cs-CZ" dirty="0"/>
              <a:t>SVP a spolupráce se školskými poradenskými zařízeními a dalšími </a:t>
            </a:r>
            <a:r>
              <a:rPr lang="cs-CZ" dirty="0" smtClean="0"/>
              <a:t>institucemi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77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psycholog – MŠ,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Kvalifikace: </a:t>
            </a:r>
            <a:r>
              <a:rPr lang="cs-CZ" b="1" dirty="0"/>
              <a:t>dle zákona o PP</a:t>
            </a:r>
          </a:p>
          <a:p>
            <a:pPr>
              <a:lnSpc>
                <a:spcPct val="100000"/>
              </a:lnSpc>
            </a:pPr>
            <a:r>
              <a:rPr lang="cs-CZ" b="1" dirty="0"/>
              <a:t>3 děti/ žáci </a:t>
            </a:r>
            <a:r>
              <a:rPr lang="cs-CZ" dirty="0"/>
              <a:t>s potřebou podpůrných </a:t>
            </a:r>
            <a:r>
              <a:rPr lang="cs-CZ" b="1" dirty="0"/>
              <a:t>opatření stupně 1</a:t>
            </a:r>
          </a:p>
          <a:p>
            <a:pPr>
              <a:lnSpc>
                <a:spcPct val="100000"/>
              </a:lnSpc>
            </a:pPr>
            <a:r>
              <a:rPr lang="cs-CZ" dirty="0"/>
              <a:t>Pozoruje prostředí ve třídě a chování žáků</a:t>
            </a:r>
          </a:p>
          <a:p>
            <a:pPr>
              <a:lnSpc>
                <a:spcPct val="100000"/>
              </a:lnSpc>
            </a:pPr>
            <a:r>
              <a:rPr lang="cs-CZ" dirty="0"/>
              <a:t>Diagnostika problémů žáků</a:t>
            </a:r>
          </a:p>
          <a:p>
            <a:pPr>
              <a:lnSpc>
                <a:spcPct val="100000"/>
              </a:lnSpc>
            </a:pPr>
            <a:r>
              <a:rPr lang="cs-CZ" dirty="0"/>
              <a:t>Konzultace s žáky, učiteli i rodiči žáků</a:t>
            </a:r>
          </a:p>
          <a:p>
            <a:pPr>
              <a:lnSpc>
                <a:spcPct val="100000"/>
              </a:lnSpc>
            </a:pPr>
            <a:r>
              <a:rPr lang="cs-CZ" dirty="0"/>
              <a:t>Spolupráce se školskými poradenskými zařízeními i se zdravotnickými </a:t>
            </a:r>
            <a:r>
              <a:rPr lang="cs-CZ" dirty="0" smtClean="0"/>
              <a:t>zařízeními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43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pedagog – MŠ,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Nepedagogický pracovník</a:t>
            </a:r>
          </a:p>
          <a:p>
            <a:r>
              <a:rPr lang="cs-CZ" dirty="0"/>
              <a:t>Kvalifikace: VŠ v oborech zaměřených na sociální pedagogiku nebo sociální práci</a:t>
            </a:r>
          </a:p>
          <a:p>
            <a:r>
              <a:rPr lang="cs-CZ" b="1" dirty="0"/>
              <a:t>3 děti/ žáci </a:t>
            </a:r>
            <a:r>
              <a:rPr lang="cs-CZ" dirty="0"/>
              <a:t>ohrožení školním neúspěchem</a:t>
            </a:r>
          </a:p>
          <a:p>
            <a:pPr lvl="0"/>
            <a:r>
              <a:rPr lang="cs-CZ" dirty="0"/>
              <a:t>Podpora vzdělávání sociálně znevýhodněných dětí</a:t>
            </a:r>
          </a:p>
          <a:p>
            <a:pPr lvl="0"/>
            <a:r>
              <a:rPr lang="cs-CZ" dirty="0"/>
              <a:t>Ochrana dětí – děti zneužívané, zanedbávané, traumatizované</a:t>
            </a:r>
          </a:p>
          <a:p>
            <a:pPr lvl="0"/>
            <a:r>
              <a:rPr lang="cs-CZ" dirty="0"/>
              <a:t>Prevence obtíží v oblasti chování</a:t>
            </a:r>
          </a:p>
          <a:p>
            <a:pPr lvl="0"/>
            <a:r>
              <a:rPr lang="cs-CZ" dirty="0"/>
              <a:t>Vzdělávání učitelů školy a zvyšování jejich povědomí v sociálních otázkách</a:t>
            </a:r>
          </a:p>
          <a:p>
            <a:pPr lvl="0"/>
            <a:r>
              <a:rPr lang="cs-CZ" dirty="0"/>
              <a:t>Spolupráce s obcemi a dalšími veřejnými institucemi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65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Chůva - MŠ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Nepedagogický pracovník</a:t>
            </a:r>
          </a:p>
          <a:p>
            <a:r>
              <a:rPr lang="cs-CZ" dirty="0"/>
              <a:t>Studium v oblasti pedagogiky, zdravotnictví nebo sociální péče</a:t>
            </a:r>
          </a:p>
          <a:p>
            <a:pPr>
              <a:lnSpc>
                <a:spcPct val="100000"/>
              </a:lnSpc>
            </a:pPr>
            <a:r>
              <a:rPr lang="cs-CZ" dirty="0"/>
              <a:t>Kvalifikační kurz (dle NSK Chůva pro hrací koutky nebo Chůva pro děti do zahájení povinné školní docházky) </a:t>
            </a:r>
          </a:p>
          <a:p>
            <a:pPr>
              <a:lnSpc>
                <a:spcPct val="100000"/>
              </a:lnSpc>
            </a:pPr>
            <a:r>
              <a:rPr lang="cs-CZ" dirty="0"/>
              <a:t>Alespoň </a:t>
            </a:r>
            <a:r>
              <a:rPr lang="cs-CZ" b="1" dirty="0"/>
              <a:t>2 dvouleté děti</a:t>
            </a:r>
            <a:r>
              <a:rPr lang="cs-CZ" dirty="0"/>
              <a:t>, které dosáhnou věku 3 let až ve 2. pololetí školního roku</a:t>
            </a:r>
          </a:p>
          <a:p>
            <a:pPr>
              <a:lnSpc>
                <a:spcPct val="100000"/>
              </a:lnSpc>
            </a:pPr>
            <a:r>
              <a:rPr lang="cs-CZ" dirty="0"/>
              <a:t>Základní péče o děti – oblékání, hygiena, prevence úrazů, bezpečnost</a:t>
            </a:r>
          </a:p>
          <a:p>
            <a:pPr>
              <a:lnSpc>
                <a:spcPct val="100000"/>
              </a:lnSpc>
            </a:pPr>
            <a:r>
              <a:rPr lang="cs-CZ" dirty="0"/>
              <a:t>Podpora  v rozvoji dítěte formou her, malování, čtení, řečových </a:t>
            </a:r>
            <a:r>
              <a:rPr lang="cs-CZ" dirty="0" smtClean="0"/>
              <a:t>her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95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FAQ – Chůva a kvalifikační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Minimálně </a:t>
            </a:r>
            <a:r>
              <a:rPr lang="cs-CZ" dirty="0"/>
              <a:t>středoškolské vzdělání v oblasti pedagogiky, zdravotnictví, sociální péče nebo certifikovaná zkouška.</a:t>
            </a:r>
          </a:p>
          <a:p>
            <a:r>
              <a:rPr lang="cs-CZ" dirty="0"/>
              <a:t>INFORMACE: NIDV zprostředkovává zkoušku prostřednictvím autorizovaného lektora. Zkoušky budou probíhat v sídle NIDV v Jihlavě ve chvíli, kdy se sejde dostatek </a:t>
            </a:r>
            <a:r>
              <a:rPr lang="cs-CZ" dirty="0" smtClean="0"/>
              <a:t>zájemců a sladíme termíny s lektorem.</a:t>
            </a:r>
            <a:endParaRPr lang="cs-CZ" dirty="0"/>
          </a:p>
          <a:p>
            <a:r>
              <a:rPr lang="cs-CZ" dirty="0"/>
              <a:t>Více informací podá paní Marie Vránová (metodička NIDV, </a:t>
            </a:r>
            <a:r>
              <a:rPr lang="cs-CZ" u="sng" dirty="0">
                <a:hlinkClick r:id="rId2"/>
              </a:rPr>
              <a:t>vranova@nidv.cz</a:t>
            </a:r>
            <a:r>
              <a:rPr lang="cs-CZ" dirty="0"/>
              <a:t>, 567 571 818)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8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Blue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usinessProjectPlan_TP103417270.potx" id="{F403D0C8-5EEA-409C-92AB-89F2EA738257}" vid="{7180AA9D-811A-47F3-BC03-CE4EC7596B10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149403-D037-43A9-A21D-FD77B99076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obchodního projektového plánu (širokoúhlá)</Template>
  <TotalTime>0</TotalTime>
  <Words>1291</Words>
  <Application>Microsoft Office PowerPoint</Application>
  <PresentationFormat>Vlastní</PresentationFormat>
  <Paragraphs>204</Paragraphs>
  <Slides>31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Banded Design Blue 16x9</vt:lpstr>
      <vt:lpstr>   Šablony a Animace aktuální informace k 10.8.2016</vt:lpstr>
      <vt:lpstr>Výzva šablony – OP VVV, výzva č. 22</vt:lpstr>
      <vt:lpstr>Šablony pro Personální podporu</vt:lpstr>
      <vt:lpstr>Šablony pro Školního asistenta – MŠ, ZŠ</vt:lpstr>
      <vt:lpstr>Školní speciální pedagog – MŠ, ZŠ</vt:lpstr>
      <vt:lpstr>Školní psycholog – MŠ, ZŠ</vt:lpstr>
      <vt:lpstr>Sociální pedagog – MŠ, ZŠ</vt:lpstr>
      <vt:lpstr>Chůva - MŠ</vt:lpstr>
      <vt:lpstr>FAQ – Chůva a kvalifikační požadavky</vt:lpstr>
      <vt:lpstr>FAQ – Mzdové limity?</vt:lpstr>
      <vt:lpstr>Osobnostně sociální a profesní rozvoj pedagogů</vt:lpstr>
      <vt:lpstr>FAQ – Bagatelní podpora</vt:lpstr>
      <vt:lpstr>Další šablony MŠ</vt:lpstr>
      <vt:lpstr>Osobnostně sociální a profesní rozvoj pedagogů</vt:lpstr>
      <vt:lpstr>Osobnostně sociální a profesní rozvoj pedagogů na ZŠ</vt:lpstr>
      <vt:lpstr>Vzájemná spolupráce pedagogů ZŠ</vt:lpstr>
      <vt:lpstr>Sdílení zkušeností PP prostřednictvím vzájemných návštěv</vt:lpstr>
      <vt:lpstr>Tandemová výuka na ZŠ</vt:lpstr>
      <vt:lpstr>Extrakurikulární rozvojové aktivity pro ZŠ</vt:lpstr>
      <vt:lpstr>Čtenářský klub pro žáky a Klub zábavné logiky a deskových her pro žáky ZŠ</vt:lpstr>
      <vt:lpstr>Spolupráce s rodiči žáků ZŠ</vt:lpstr>
      <vt:lpstr>Sestavení žádosti - shrnutí</vt:lpstr>
      <vt:lpstr>Základní pravidla k tvorbě projektů</vt:lpstr>
      <vt:lpstr>Žádost MS2014+</vt:lpstr>
      <vt:lpstr>Kalkulačka indikátorů</vt:lpstr>
      <vt:lpstr>MAS a NIDV</vt:lpstr>
      <vt:lpstr>MAS a NIDV</vt:lpstr>
      <vt:lpstr>Harmonogram čerpání….</vt:lpstr>
      <vt:lpstr>FAQ – Karta účastníka  </vt:lpstr>
      <vt:lpstr>Od 1. 8. 2016 nová příloha č. 3 – změny drobné… </vt:lpstr>
      <vt:lpstr>Děkujeme za spolupráci  Krajské síti MAS Kraje Vysočina MAS Královská stezka, o.p.s. NIVD INFORMACE   ZE   SEMINÁŘE   KRAJSKÉHO    SETKÁNÍ    SÍTĚ    MAS    KRAJE     VYSOČINA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2016-07-11T04:40:15Z</dcterms:created>
  <dcterms:modified xsi:type="dcterms:W3CDTF">2016-08-17T10:57:37Z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TC034172719991</vt:lpwstr>
  </property>
</Properties>
</file>