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96"/>
  </p:notesMasterIdLst>
  <p:sldIdLst>
    <p:sldId id="256" r:id="rId2"/>
    <p:sldId id="257" r:id="rId3"/>
    <p:sldId id="259" r:id="rId4"/>
    <p:sldId id="261" r:id="rId5"/>
    <p:sldId id="260" r:id="rId6"/>
    <p:sldId id="339" r:id="rId7"/>
    <p:sldId id="263" r:id="rId8"/>
    <p:sldId id="341" r:id="rId9"/>
    <p:sldId id="265" r:id="rId10"/>
    <p:sldId id="264" r:id="rId11"/>
    <p:sldId id="340" r:id="rId12"/>
    <p:sldId id="351" r:id="rId13"/>
    <p:sldId id="350" r:id="rId14"/>
    <p:sldId id="342" r:id="rId15"/>
    <p:sldId id="352" r:id="rId16"/>
    <p:sldId id="353" r:id="rId17"/>
    <p:sldId id="354" r:id="rId18"/>
    <p:sldId id="355" r:id="rId19"/>
    <p:sldId id="356" r:id="rId20"/>
    <p:sldId id="346" r:id="rId21"/>
    <p:sldId id="344" r:id="rId22"/>
    <p:sldId id="345" r:id="rId23"/>
    <p:sldId id="347" r:id="rId24"/>
    <p:sldId id="266" r:id="rId25"/>
    <p:sldId id="267" r:id="rId26"/>
    <p:sldId id="268" r:id="rId27"/>
    <p:sldId id="269" r:id="rId28"/>
    <p:sldId id="270" r:id="rId29"/>
    <p:sldId id="272" r:id="rId30"/>
    <p:sldId id="357" r:id="rId31"/>
    <p:sldId id="273" r:id="rId32"/>
    <p:sldId id="348" r:id="rId33"/>
    <p:sldId id="349" r:id="rId34"/>
    <p:sldId id="282" r:id="rId35"/>
    <p:sldId id="283" r:id="rId36"/>
    <p:sldId id="284" r:id="rId37"/>
    <p:sldId id="274" r:id="rId38"/>
    <p:sldId id="281" r:id="rId39"/>
    <p:sldId id="275" r:id="rId40"/>
    <p:sldId id="276" r:id="rId41"/>
    <p:sldId id="277" r:id="rId42"/>
    <p:sldId id="279" r:id="rId43"/>
    <p:sldId id="280" r:id="rId44"/>
    <p:sldId id="286" r:id="rId45"/>
    <p:sldId id="287" r:id="rId46"/>
    <p:sldId id="289" r:id="rId47"/>
    <p:sldId id="291" r:id="rId48"/>
    <p:sldId id="292" r:id="rId49"/>
    <p:sldId id="293" r:id="rId50"/>
    <p:sldId id="294" r:id="rId51"/>
    <p:sldId id="295" r:id="rId52"/>
    <p:sldId id="296" r:id="rId53"/>
    <p:sldId id="297" r:id="rId54"/>
    <p:sldId id="298" r:id="rId55"/>
    <p:sldId id="336" r:id="rId56"/>
    <p:sldId id="299" r:id="rId57"/>
    <p:sldId id="300" r:id="rId58"/>
    <p:sldId id="301" r:id="rId59"/>
    <p:sldId id="302" r:id="rId60"/>
    <p:sldId id="303" r:id="rId61"/>
    <p:sldId id="304" r:id="rId62"/>
    <p:sldId id="305" r:id="rId63"/>
    <p:sldId id="306" r:id="rId64"/>
    <p:sldId id="307" r:id="rId65"/>
    <p:sldId id="308" r:id="rId66"/>
    <p:sldId id="309" r:id="rId67"/>
    <p:sldId id="320" r:id="rId68"/>
    <p:sldId id="310" r:id="rId69"/>
    <p:sldId id="311" r:id="rId70"/>
    <p:sldId id="312" r:id="rId71"/>
    <p:sldId id="313" r:id="rId72"/>
    <p:sldId id="314" r:id="rId73"/>
    <p:sldId id="315" r:id="rId74"/>
    <p:sldId id="316" r:id="rId75"/>
    <p:sldId id="317" r:id="rId76"/>
    <p:sldId id="318" r:id="rId77"/>
    <p:sldId id="319"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7" r:id="rId93"/>
    <p:sldId id="338" r:id="rId94"/>
    <p:sldId id="358" r:id="rId9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13" autoAdjust="0"/>
  </p:normalViewPr>
  <p:slideViewPr>
    <p:cSldViewPr snapToGrid="0">
      <p:cViewPr>
        <p:scale>
          <a:sx n="78" d="100"/>
          <a:sy n="78" d="100"/>
        </p:scale>
        <p:origin x="-821" y="-53"/>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27F4-7CB5-4655-BCEF-9FF59344A824}" type="datetimeFigureOut">
              <a:rPr lang="cs-CZ" smtClean="0"/>
              <a:t>10. 9. 2019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612CE-6544-488E-8B36-F38F3D32A4D2}" type="slidenum">
              <a:rPr lang="cs-CZ" smtClean="0"/>
              <a:t>‹#›</a:t>
            </a:fld>
            <a:endParaRPr lang="cs-CZ"/>
          </a:p>
        </p:txBody>
      </p:sp>
    </p:spTree>
    <p:extLst>
      <p:ext uri="{BB962C8B-B14F-4D97-AF65-F5344CB8AC3E}">
        <p14:creationId xmlns:p14="http://schemas.microsoft.com/office/powerpoint/2010/main" val="116903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a:t>
            </a:fld>
            <a:endParaRPr lang="cs-CZ"/>
          </a:p>
        </p:txBody>
      </p:sp>
    </p:spTree>
    <p:extLst>
      <p:ext uri="{BB962C8B-B14F-4D97-AF65-F5344CB8AC3E}">
        <p14:creationId xmlns:p14="http://schemas.microsoft.com/office/powerpoint/2010/main" val="10410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12</a:t>
            </a:fld>
            <a:endParaRPr lang="cs-CZ"/>
          </a:p>
        </p:txBody>
      </p:sp>
    </p:spTree>
    <p:extLst>
      <p:ext uri="{BB962C8B-B14F-4D97-AF65-F5344CB8AC3E}">
        <p14:creationId xmlns:p14="http://schemas.microsoft.com/office/powerpoint/2010/main" val="386847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13</a:t>
            </a:fld>
            <a:endParaRPr lang="cs-CZ"/>
          </a:p>
        </p:txBody>
      </p:sp>
    </p:spTree>
    <p:extLst>
      <p:ext uri="{BB962C8B-B14F-4D97-AF65-F5344CB8AC3E}">
        <p14:creationId xmlns:p14="http://schemas.microsoft.com/office/powerpoint/2010/main" val="386847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24</a:t>
            </a:fld>
            <a:endParaRPr lang="cs-CZ"/>
          </a:p>
        </p:txBody>
      </p:sp>
    </p:spTree>
    <p:extLst>
      <p:ext uri="{BB962C8B-B14F-4D97-AF65-F5344CB8AC3E}">
        <p14:creationId xmlns:p14="http://schemas.microsoft.com/office/powerpoint/2010/main" val="345324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25</a:t>
            </a:fld>
            <a:endParaRPr lang="cs-CZ"/>
          </a:p>
        </p:txBody>
      </p:sp>
    </p:spTree>
    <p:extLst>
      <p:ext uri="{BB962C8B-B14F-4D97-AF65-F5344CB8AC3E}">
        <p14:creationId xmlns:p14="http://schemas.microsoft.com/office/powerpoint/2010/main" val="358032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26</a:t>
            </a:fld>
            <a:endParaRPr lang="cs-CZ"/>
          </a:p>
        </p:txBody>
      </p:sp>
    </p:spTree>
    <p:extLst>
      <p:ext uri="{BB962C8B-B14F-4D97-AF65-F5344CB8AC3E}">
        <p14:creationId xmlns:p14="http://schemas.microsoft.com/office/powerpoint/2010/main" val="2753474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27</a:t>
            </a:fld>
            <a:endParaRPr lang="cs-CZ"/>
          </a:p>
        </p:txBody>
      </p:sp>
    </p:spTree>
    <p:extLst>
      <p:ext uri="{BB962C8B-B14F-4D97-AF65-F5344CB8AC3E}">
        <p14:creationId xmlns:p14="http://schemas.microsoft.com/office/powerpoint/2010/main" val="52807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28</a:t>
            </a:fld>
            <a:endParaRPr lang="cs-CZ"/>
          </a:p>
        </p:txBody>
      </p:sp>
    </p:spTree>
    <p:extLst>
      <p:ext uri="{BB962C8B-B14F-4D97-AF65-F5344CB8AC3E}">
        <p14:creationId xmlns:p14="http://schemas.microsoft.com/office/powerpoint/2010/main" val="5784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29</a:t>
            </a:fld>
            <a:endParaRPr lang="cs-CZ"/>
          </a:p>
        </p:txBody>
      </p:sp>
    </p:spTree>
    <p:extLst>
      <p:ext uri="{BB962C8B-B14F-4D97-AF65-F5344CB8AC3E}">
        <p14:creationId xmlns:p14="http://schemas.microsoft.com/office/powerpoint/2010/main" val="2843894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30</a:t>
            </a:fld>
            <a:endParaRPr lang="cs-CZ"/>
          </a:p>
        </p:txBody>
      </p:sp>
    </p:spTree>
    <p:extLst>
      <p:ext uri="{BB962C8B-B14F-4D97-AF65-F5344CB8AC3E}">
        <p14:creationId xmlns:p14="http://schemas.microsoft.com/office/powerpoint/2010/main" val="284389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31</a:t>
            </a:fld>
            <a:endParaRPr lang="cs-CZ"/>
          </a:p>
        </p:txBody>
      </p:sp>
    </p:spTree>
    <p:extLst>
      <p:ext uri="{BB962C8B-B14F-4D97-AF65-F5344CB8AC3E}">
        <p14:creationId xmlns:p14="http://schemas.microsoft.com/office/powerpoint/2010/main" val="136044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a:t>
            </a:fld>
            <a:endParaRPr lang="cs-CZ"/>
          </a:p>
        </p:txBody>
      </p:sp>
    </p:spTree>
    <p:extLst>
      <p:ext uri="{BB962C8B-B14F-4D97-AF65-F5344CB8AC3E}">
        <p14:creationId xmlns:p14="http://schemas.microsoft.com/office/powerpoint/2010/main" val="334861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Nezpůsobilé výdaje: uchazeči mají trvalé bydliště mimo programovou oblast, zaměstnavatelé s</a:t>
            </a:r>
            <a:r>
              <a:rPr lang="cs-CZ" sz="1200" kern="1200" dirty="0">
                <a:solidFill>
                  <a:schemeClr val="tx1"/>
                </a:solidFill>
                <a:effectLst/>
                <a:latin typeface="+mn-lt"/>
                <a:ea typeface="+mn-ea"/>
                <a:cs typeface="+mn-cs"/>
              </a:rPr>
              <a:t>ídlo mimo programovou oblast, resp. rozhoduje, kde se vyskytuje pobočka či provozovna daného zaměstnavatele, Znevýhodněné osoby </a:t>
            </a:r>
          </a:p>
          <a:p>
            <a:r>
              <a:rPr lang="cs-CZ" sz="1200" kern="1200" dirty="0">
                <a:solidFill>
                  <a:schemeClr val="tx1"/>
                </a:solidFill>
                <a:effectLst/>
                <a:latin typeface="+mn-lt"/>
                <a:ea typeface="+mn-ea"/>
                <a:cs typeface="+mn-cs"/>
              </a:rPr>
              <a:t>– s místem trvalého pobytu mimo programovou oblast nebo se zpravidla více než polovinu roku zdržují mimo programovou oblast</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34</a:t>
            </a:fld>
            <a:endParaRPr lang="cs-CZ"/>
          </a:p>
        </p:txBody>
      </p:sp>
    </p:spTree>
    <p:extLst>
      <p:ext uri="{BB962C8B-B14F-4D97-AF65-F5344CB8AC3E}">
        <p14:creationId xmlns:p14="http://schemas.microsoft.com/office/powerpoint/2010/main" val="349057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Osobní náklady:</a:t>
            </a:r>
            <a:r>
              <a:rPr lang="cs-CZ" baseline="0" dirty="0"/>
              <a:t> mzdové náklady PS, DPP, DPČ, výše úvazku </a:t>
            </a:r>
            <a:r>
              <a:rPr lang="cs-CZ" baseline="0" dirty="0" err="1"/>
              <a:t>max</a:t>
            </a:r>
            <a:r>
              <a:rPr lang="cs-CZ" baseline="0" dirty="0"/>
              <a:t> 1,0 </a:t>
            </a:r>
          </a:p>
          <a:p>
            <a:r>
              <a:rPr lang="cs-CZ" sz="1200" dirty="0"/>
              <a:t>Z projektu je možné hradit pouze takovou část nákladů, která odpovídá výši úvazku člena realizačního týmu</a:t>
            </a:r>
          </a:p>
          <a:p>
            <a:r>
              <a:rPr lang="cs-CZ" sz="1200" dirty="0"/>
              <a:t>Nákup zařízení a vybavení pro pracovní pozice, které patří do nepřímých nákladů, není možné pořizovat vybavení a zařízení v rámci přímých nákladů</a:t>
            </a:r>
          </a:p>
          <a:p>
            <a:r>
              <a:rPr lang="cs-CZ" sz="1200" dirty="0"/>
              <a:t>Nákup zařízení a vybavení: Způsobilým výdajem projektu je vybavení zařízení, které je pracovištěm pečujících osob (nábytek, hračky, hry, výtvarné či sportovní potřeby, vybavení pro příměstské tábory apod.). </a:t>
            </a:r>
            <a:r>
              <a:rPr lang="cs-CZ" sz="1200" b="1" dirty="0"/>
              <a:t>Pozor na kancelářské potřeby, které spadají do nepřímých nákladů. </a:t>
            </a:r>
          </a:p>
          <a:p>
            <a:r>
              <a:rPr lang="cs-CZ" dirty="0"/>
              <a:t>Způsobilými osobními náklady jsou: </a:t>
            </a:r>
          </a:p>
          <a:p>
            <a:pPr marL="228600" indent="-228600">
              <a:buAutoNum type="alphaLcPeriod"/>
            </a:pPr>
            <a:r>
              <a:rPr lang="cs-CZ" dirty="0"/>
              <a:t>mzdy a platy pracovníků, kteří jsou příjemcem nebo partnerem s finančním příspěvkem zaměstnáni výhradně pro projekt;  b. příslušná část mezd nebo platů zaměstnanců příjemce nebo partnera s finančním příspěvkem, kteří se na realizaci projektu podílejí pouze částí svého úvazku, a to ve výši odpovídající jejich úvazkům na projektu; c. ostatní osobní náklady na zaměstnance příjemce nebo partnera s finančním příspěvkem, kteří jsou v rámci projektu zaměstnáni na dohodu o pracovní činnosti nebo dohodu o provedení práce; d. výdaje na odměnu příjemce podpory nebo partnera s finančním příspěvkem, který je OSVČ63 odměna musí odpovídat vykonané práci pro projekt</a:t>
            </a:r>
          </a:p>
          <a:p>
            <a:pPr marL="228600" indent="-228600">
              <a:buAutoNum type="alphaLcPeriod"/>
            </a:pPr>
            <a:r>
              <a:rPr lang="cs-CZ" dirty="0"/>
              <a:t>Dále jsou způsobilým výdajem odvody zaměstnavatele na sociální a zdravotní pojištění a další poplatky spojené se zaměstnancem hrazené zaměstnavatelem povinně na základě právních předpisů</a:t>
            </a:r>
          </a:p>
          <a:p>
            <a:pPr marL="228600" indent="-228600">
              <a:buAutoNum type="alphaLcPeriod"/>
            </a:pPr>
            <a:r>
              <a:rPr lang="cs-CZ" dirty="0"/>
              <a:t>Náhrady za dovolenou jsou způsobilé pouze v rozsahu, v jakém odpovídají míře zapojení zaměstnance do realizace projektu77 v měsíci, v němž je dovolená čerpána78 </a:t>
            </a:r>
          </a:p>
          <a:p>
            <a:endParaRPr lang="cs-CZ" dirty="0"/>
          </a:p>
          <a:p>
            <a:r>
              <a:rPr lang="cs-CZ" dirty="0"/>
              <a:t>Výdaje na nákup použitého zařízení jsou způsobilé pouze při dodržení následujících podmínek: </a:t>
            </a:r>
          </a:p>
          <a:p>
            <a:r>
              <a:rPr lang="cs-CZ" dirty="0"/>
              <a:t> Použité zboží nebylo v průběhu uplynulých 5 let získáno prostřednictvím podpory z veřejných rozpočtů (zejména státní dotace, podpory ze zdrojů EU);  Kupní cena použitého zboží nepřesáhla jeho tržní cenu85 a byla nižší než cena obdobného, avšak nového zboží. </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35</a:t>
            </a:fld>
            <a:endParaRPr lang="cs-CZ"/>
          </a:p>
        </p:txBody>
      </p:sp>
    </p:spTree>
    <p:extLst>
      <p:ext uri="{BB962C8B-B14F-4D97-AF65-F5344CB8AC3E}">
        <p14:creationId xmlns:p14="http://schemas.microsoft.com/office/powerpoint/2010/main" val="4047007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a:solidFill>
                  <a:schemeClr val="tx1"/>
                </a:solidFill>
                <a:effectLst/>
                <a:latin typeface="+mn-lt"/>
                <a:ea typeface="+mn-ea"/>
                <a:cs typeface="+mn-cs"/>
              </a:rPr>
              <a:t>Nepřímé náklady</a:t>
            </a:r>
            <a:r>
              <a:rPr lang="cs-CZ" sz="1200" b="0" i="0" kern="1200" dirty="0">
                <a:solidFill>
                  <a:schemeClr val="tx1"/>
                </a:solidFill>
                <a:effectLst/>
                <a:latin typeface="+mn-lt"/>
                <a:ea typeface="+mn-ea"/>
                <a:cs typeface="+mn-cs"/>
              </a:rPr>
              <a:t> se nevykazují, a to zejména z důvodu usnadnění administrace jak na straně příjemce, tak na straně poskytovatele.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Lze</a:t>
            </a:r>
            <a:r>
              <a:rPr lang="cs-CZ" sz="1200" b="0" i="0" kern="1200" baseline="0" dirty="0">
                <a:solidFill>
                  <a:schemeClr val="tx1"/>
                </a:solidFill>
                <a:effectLst/>
                <a:latin typeface="+mn-lt"/>
                <a:ea typeface="+mn-ea"/>
                <a:cs typeface="+mn-cs"/>
              </a:rPr>
              <a:t> z nich hradit i pracovní pozice, které:</a:t>
            </a:r>
          </a:p>
          <a:p>
            <a:r>
              <a:rPr lang="pl-PL" dirty="0"/>
              <a:t>-nepracují přímo s cílovou skupinou projektu nebo </a:t>
            </a:r>
          </a:p>
          <a:p>
            <a:r>
              <a:rPr lang="cs-CZ" dirty="0"/>
              <a:t>-nezajišťují výstup, který je určen k přímému využití cílovou skupinou projektu</a:t>
            </a:r>
          </a:p>
          <a:p>
            <a:r>
              <a:rPr lang="cs-CZ" dirty="0"/>
              <a:t>-např.</a:t>
            </a:r>
            <a:r>
              <a:rPr lang="cs-CZ" baseline="0" dirty="0"/>
              <a:t> Projektový manažer, finanční manažer, koordinátor projektu (i nájem kancelářských prostor pro ně do NN)</a:t>
            </a:r>
          </a:p>
          <a:p>
            <a:pPr marL="0" indent="0">
              <a:buNone/>
            </a:pPr>
            <a:r>
              <a:rPr lang="cs-CZ" b="1" dirty="0"/>
              <a:t>Nepřímé náklady</a:t>
            </a:r>
          </a:p>
          <a:p>
            <a:r>
              <a:rPr lang="cs-CZ" sz="1200" dirty="0"/>
              <a:t>Administrativa, řízení projektu, účetnictví, personalistika, komunikační a informační opatření (publicita projektu), občerstvení a stravování a podpůrné procesy pro provoz projektu</a:t>
            </a:r>
          </a:p>
          <a:p>
            <a:r>
              <a:rPr lang="cs-CZ" sz="1200" dirty="0"/>
              <a:t>Cestovné náhrady spojené s pracovními cestami realizačního týmu (vnitrostátní pracovní cesty)</a:t>
            </a:r>
          </a:p>
          <a:p>
            <a:r>
              <a:rPr lang="cs-CZ" sz="1200" dirty="0"/>
              <a:t>Spotřební materiál, zařízení a vybavení (papíry, kancelářský materiál, čistící prostředky, zařízení a vybavení RT, jejichž osobni náklady jsou hrazeny z NN)</a:t>
            </a:r>
          </a:p>
          <a:p>
            <a:r>
              <a:rPr lang="cs-CZ" sz="1200" dirty="0"/>
              <a:t>Prostory pro realizaci projektu (využívané pro administraci projektu, energie, vodné a stočné)</a:t>
            </a:r>
          </a:p>
          <a:p>
            <a:r>
              <a:rPr lang="cs-CZ" sz="1200" dirty="0"/>
              <a:t>Ostatní provozní výdaje (internet, telefon, poštovné, bankovní poplatky, pojistné smlouvy, správní poplatky, které nemají přímou vazbu na práci s CS)</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36</a:t>
            </a:fld>
            <a:endParaRPr lang="cs-CZ"/>
          </a:p>
        </p:txBody>
      </p:sp>
    </p:spTree>
    <p:extLst>
      <p:ext uri="{BB962C8B-B14F-4D97-AF65-F5344CB8AC3E}">
        <p14:creationId xmlns:p14="http://schemas.microsoft.com/office/powerpoint/2010/main" val="3696541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37</a:t>
            </a:fld>
            <a:endParaRPr lang="cs-CZ"/>
          </a:p>
        </p:txBody>
      </p:sp>
    </p:spTree>
    <p:extLst>
      <p:ext uri="{BB962C8B-B14F-4D97-AF65-F5344CB8AC3E}">
        <p14:creationId xmlns:p14="http://schemas.microsoft.com/office/powerpoint/2010/main" val="106342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38</a:t>
            </a:fld>
            <a:endParaRPr lang="cs-CZ"/>
          </a:p>
        </p:txBody>
      </p:sp>
    </p:spTree>
    <p:extLst>
      <p:ext uri="{BB962C8B-B14F-4D97-AF65-F5344CB8AC3E}">
        <p14:creationId xmlns:p14="http://schemas.microsoft.com/office/powerpoint/2010/main" val="383018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39</a:t>
            </a:fld>
            <a:endParaRPr lang="cs-CZ"/>
          </a:p>
        </p:txBody>
      </p:sp>
    </p:spTree>
    <p:extLst>
      <p:ext uri="{BB962C8B-B14F-4D97-AF65-F5344CB8AC3E}">
        <p14:creationId xmlns:p14="http://schemas.microsoft.com/office/powerpoint/2010/main" val="158959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40</a:t>
            </a:fld>
            <a:endParaRPr lang="cs-CZ"/>
          </a:p>
        </p:txBody>
      </p:sp>
    </p:spTree>
    <p:extLst>
      <p:ext uri="{BB962C8B-B14F-4D97-AF65-F5344CB8AC3E}">
        <p14:creationId xmlns:p14="http://schemas.microsoft.com/office/powerpoint/2010/main" val="6570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41</a:t>
            </a:fld>
            <a:endParaRPr lang="cs-CZ"/>
          </a:p>
        </p:txBody>
      </p:sp>
    </p:spTree>
    <p:extLst>
      <p:ext uri="{BB962C8B-B14F-4D97-AF65-F5344CB8AC3E}">
        <p14:creationId xmlns:p14="http://schemas.microsoft.com/office/powerpoint/2010/main" val="301544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42</a:t>
            </a:fld>
            <a:endParaRPr lang="cs-CZ"/>
          </a:p>
        </p:txBody>
      </p:sp>
    </p:spTree>
    <p:extLst>
      <p:ext uri="{BB962C8B-B14F-4D97-AF65-F5344CB8AC3E}">
        <p14:creationId xmlns:p14="http://schemas.microsoft.com/office/powerpoint/2010/main" val="3163169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43</a:t>
            </a:fld>
            <a:endParaRPr lang="cs-CZ"/>
          </a:p>
        </p:txBody>
      </p:sp>
    </p:spTree>
    <p:extLst>
      <p:ext uri="{BB962C8B-B14F-4D97-AF65-F5344CB8AC3E}">
        <p14:creationId xmlns:p14="http://schemas.microsoft.com/office/powerpoint/2010/main" val="90342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a:t>
            </a:fld>
            <a:endParaRPr lang="cs-CZ"/>
          </a:p>
        </p:txBody>
      </p:sp>
    </p:spTree>
    <p:extLst>
      <p:ext uri="{BB962C8B-B14F-4D97-AF65-F5344CB8AC3E}">
        <p14:creationId xmlns:p14="http://schemas.microsoft.com/office/powerpoint/2010/main" val="305830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44</a:t>
            </a:fld>
            <a:endParaRPr lang="cs-CZ"/>
          </a:p>
        </p:txBody>
      </p:sp>
    </p:spTree>
    <p:extLst>
      <p:ext uri="{BB962C8B-B14F-4D97-AF65-F5344CB8AC3E}">
        <p14:creationId xmlns:p14="http://schemas.microsoft.com/office/powerpoint/2010/main" val="3600478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46</a:t>
            </a:fld>
            <a:endParaRPr lang="cs-CZ"/>
          </a:p>
        </p:txBody>
      </p:sp>
    </p:spTree>
    <p:extLst>
      <p:ext uri="{BB962C8B-B14F-4D97-AF65-F5344CB8AC3E}">
        <p14:creationId xmlns:p14="http://schemas.microsoft.com/office/powerpoint/2010/main" val="2720842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47</a:t>
            </a:fld>
            <a:endParaRPr lang="cs-CZ"/>
          </a:p>
        </p:txBody>
      </p:sp>
    </p:spTree>
    <p:extLst>
      <p:ext uri="{BB962C8B-B14F-4D97-AF65-F5344CB8AC3E}">
        <p14:creationId xmlns:p14="http://schemas.microsoft.com/office/powerpoint/2010/main" val="1740047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49</a:t>
            </a:fld>
            <a:endParaRPr lang="cs-CZ"/>
          </a:p>
        </p:txBody>
      </p:sp>
    </p:spTree>
    <p:extLst>
      <p:ext uri="{BB962C8B-B14F-4D97-AF65-F5344CB8AC3E}">
        <p14:creationId xmlns:p14="http://schemas.microsoft.com/office/powerpoint/2010/main" val="1027190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54</a:t>
            </a:fld>
            <a:endParaRPr lang="cs-CZ"/>
          </a:p>
        </p:txBody>
      </p:sp>
    </p:spTree>
    <p:extLst>
      <p:ext uri="{BB962C8B-B14F-4D97-AF65-F5344CB8AC3E}">
        <p14:creationId xmlns:p14="http://schemas.microsoft.com/office/powerpoint/2010/main" val="3041457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56</a:t>
            </a:fld>
            <a:endParaRPr lang="cs-CZ"/>
          </a:p>
        </p:txBody>
      </p:sp>
    </p:spTree>
    <p:extLst>
      <p:ext uri="{BB962C8B-B14F-4D97-AF65-F5344CB8AC3E}">
        <p14:creationId xmlns:p14="http://schemas.microsoft.com/office/powerpoint/2010/main" val="1201573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57</a:t>
            </a:fld>
            <a:endParaRPr lang="cs-CZ"/>
          </a:p>
        </p:txBody>
      </p:sp>
    </p:spTree>
    <p:extLst>
      <p:ext uri="{BB962C8B-B14F-4D97-AF65-F5344CB8AC3E}">
        <p14:creationId xmlns:p14="http://schemas.microsoft.com/office/powerpoint/2010/main" val="943622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59</a:t>
            </a:fld>
            <a:endParaRPr lang="cs-CZ"/>
          </a:p>
        </p:txBody>
      </p:sp>
    </p:spTree>
    <p:extLst>
      <p:ext uri="{BB962C8B-B14F-4D97-AF65-F5344CB8AC3E}">
        <p14:creationId xmlns:p14="http://schemas.microsoft.com/office/powerpoint/2010/main" val="236755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a:t>
            </a:r>
            <a:r>
              <a:rPr lang="cs-CZ" dirty="0" err="1"/>
              <a:t>provazba</a:t>
            </a:r>
            <a:r>
              <a:rPr lang="cs-CZ" dirty="0"/>
              <a:t> se záložkou Přístup k projektu (určení rolí)</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60</a:t>
            </a:fld>
            <a:endParaRPr lang="cs-CZ"/>
          </a:p>
        </p:txBody>
      </p:sp>
    </p:spTree>
    <p:extLst>
      <p:ext uri="{BB962C8B-B14F-4D97-AF65-F5344CB8AC3E}">
        <p14:creationId xmlns:p14="http://schemas.microsoft.com/office/powerpoint/2010/main" val="3127026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checkboxy</a:t>
            </a:r>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checkbox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61</a:t>
            </a:fld>
            <a:endParaRPr lang="cs-CZ"/>
          </a:p>
        </p:txBody>
      </p:sp>
    </p:spTree>
    <p:extLst>
      <p:ext uri="{BB962C8B-B14F-4D97-AF65-F5344CB8AC3E}">
        <p14:creationId xmlns:p14="http://schemas.microsoft.com/office/powerpoint/2010/main" val="225538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pPr>
            <a:r>
              <a:rPr lang="cs-CZ" sz="1200" b="1" dirty="0"/>
              <a:t>Prorodinná opatření by měla pomoci rodičům snadněji sladit rodinný a pracovní život.</a:t>
            </a:r>
          </a:p>
          <a:p>
            <a:pPr algn="just">
              <a:lnSpc>
                <a:spcPct val="100000"/>
              </a:lnSpc>
            </a:pPr>
            <a:r>
              <a:rPr lang="cs-CZ" sz="1200" b="1" dirty="0"/>
              <a:t>Cílem není pasivní podpora rodiny, ale vytváření podmínek a odstraňování překážek ztěžujících rodičům snadnější skloubení pracovního a rodinného života.</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a:t>
            </a:fld>
            <a:endParaRPr lang="cs-CZ"/>
          </a:p>
        </p:txBody>
      </p:sp>
    </p:spTree>
    <p:extLst>
      <p:ext uri="{BB962C8B-B14F-4D97-AF65-F5344CB8AC3E}">
        <p14:creationId xmlns:p14="http://schemas.microsoft.com/office/powerpoint/2010/main" val="3102136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62</a:t>
            </a:fld>
            <a:endParaRPr lang="cs-CZ"/>
          </a:p>
        </p:txBody>
      </p:sp>
    </p:spTree>
    <p:extLst>
      <p:ext uri="{BB962C8B-B14F-4D97-AF65-F5344CB8AC3E}">
        <p14:creationId xmlns:p14="http://schemas.microsoft.com/office/powerpoint/2010/main" val="970656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63</a:t>
            </a:fld>
            <a:endParaRPr lang="cs-CZ"/>
          </a:p>
        </p:txBody>
      </p:sp>
    </p:spTree>
    <p:extLst>
      <p:ext uri="{BB962C8B-B14F-4D97-AF65-F5344CB8AC3E}">
        <p14:creationId xmlns:p14="http://schemas.microsoft.com/office/powerpoint/2010/main" val="858941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agendových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checkbox na žádosti o podporu a systém toto propojí s příslušným indikátorem)</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65</a:t>
            </a:fld>
            <a:endParaRPr lang="cs-CZ"/>
          </a:p>
        </p:txBody>
      </p:sp>
    </p:spTree>
    <p:extLst>
      <p:ext uri="{BB962C8B-B14F-4D97-AF65-F5344CB8AC3E}">
        <p14:creationId xmlns:p14="http://schemas.microsoft.com/office/powerpoint/2010/main" val="2953600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Checkbox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66</a:t>
            </a:fld>
            <a:endParaRPr lang="cs-CZ"/>
          </a:p>
        </p:txBody>
      </p:sp>
    </p:spTree>
    <p:extLst>
      <p:ext uri="{BB962C8B-B14F-4D97-AF65-F5344CB8AC3E}">
        <p14:creationId xmlns:p14="http://schemas.microsoft.com/office/powerpoint/2010/main" val="2524990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67</a:t>
            </a:fld>
            <a:endParaRPr lang="cs-CZ"/>
          </a:p>
        </p:txBody>
      </p:sp>
    </p:spTree>
    <p:extLst>
      <p:ext uri="{BB962C8B-B14F-4D97-AF65-F5344CB8AC3E}">
        <p14:creationId xmlns:p14="http://schemas.microsoft.com/office/powerpoint/2010/main" val="4280196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68</a:t>
            </a:fld>
            <a:endParaRPr lang="cs-CZ"/>
          </a:p>
        </p:txBody>
      </p:sp>
    </p:spTree>
    <p:extLst>
      <p:ext uri="{BB962C8B-B14F-4D97-AF65-F5344CB8AC3E}">
        <p14:creationId xmlns:p14="http://schemas.microsoft.com/office/powerpoint/2010/main" val="1151535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69</a:t>
            </a:fld>
            <a:endParaRPr lang="cs-CZ"/>
          </a:p>
        </p:txBody>
      </p:sp>
    </p:spTree>
    <p:extLst>
      <p:ext uri="{BB962C8B-B14F-4D97-AF65-F5344CB8AC3E}">
        <p14:creationId xmlns:p14="http://schemas.microsoft.com/office/powerpoint/2010/main" val="1670964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70</a:t>
            </a:fld>
            <a:endParaRPr lang="cs-CZ"/>
          </a:p>
        </p:txBody>
      </p:sp>
    </p:spTree>
    <p:extLst>
      <p:ext uri="{BB962C8B-B14F-4D97-AF65-F5344CB8AC3E}">
        <p14:creationId xmlns:p14="http://schemas.microsoft.com/office/powerpoint/2010/main" val="2961354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71</a:t>
            </a:fld>
            <a:endParaRPr lang="cs-CZ"/>
          </a:p>
        </p:txBody>
      </p:sp>
    </p:spTree>
    <p:extLst>
      <p:ext uri="{BB962C8B-B14F-4D97-AF65-F5344CB8AC3E}">
        <p14:creationId xmlns:p14="http://schemas.microsoft.com/office/powerpoint/2010/main" val="1867580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72</a:t>
            </a:fld>
            <a:endParaRPr lang="cs-CZ"/>
          </a:p>
        </p:txBody>
      </p:sp>
    </p:spTree>
    <p:extLst>
      <p:ext uri="{BB962C8B-B14F-4D97-AF65-F5344CB8AC3E}">
        <p14:creationId xmlns:p14="http://schemas.microsoft.com/office/powerpoint/2010/main" val="14687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a:t>
            </a:fld>
            <a:endParaRPr lang="cs-CZ"/>
          </a:p>
        </p:txBody>
      </p:sp>
    </p:spTree>
    <p:extLst>
      <p:ext uri="{BB962C8B-B14F-4D97-AF65-F5344CB8AC3E}">
        <p14:creationId xmlns:p14="http://schemas.microsoft.com/office/powerpoint/2010/main" val="754788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73</a:t>
            </a:fld>
            <a:endParaRPr lang="cs-CZ"/>
          </a:p>
        </p:txBody>
      </p:sp>
    </p:spTree>
    <p:extLst>
      <p:ext uri="{BB962C8B-B14F-4D97-AF65-F5344CB8AC3E}">
        <p14:creationId xmlns:p14="http://schemas.microsoft.com/office/powerpoint/2010/main" val="1848141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74</a:t>
            </a:fld>
            <a:endParaRPr lang="cs-CZ"/>
          </a:p>
        </p:txBody>
      </p:sp>
    </p:spTree>
    <p:extLst>
      <p:ext uri="{BB962C8B-B14F-4D97-AF65-F5344CB8AC3E}">
        <p14:creationId xmlns:p14="http://schemas.microsoft.com/office/powerpoint/2010/main" val="1295443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75</a:t>
            </a:fld>
            <a:endParaRPr lang="cs-CZ"/>
          </a:p>
        </p:txBody>
      </p:sp>
    </p:spTree>
    <p:extLst>
      <p:ext uri="{BB962C8B-B14F-4D97-AF65-F5344CB8AC3E}">
        <p14:creationId xmlns:p14="http://schemas.microsoft.com/office/powerpoint/2010/main" val="797556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76</a:t>
            </a:fld>
            <a:endParaRPr lang="cs-CZ"/>
          </a:p>
        </p:txBody>
      </p:sp>
    </p:spTree>
    <p:extLst>
      <p:ext uri="{BB962C8B-B14F-4D97-AF65-F5344CB8AC3E}">
        <p14:creationId xmlns:p14="http://schemas.microsoft.com/office/powerpoint/2010/main" val="2424147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77</a:t>
            </a:fld>
            <a:endParaRPr lang="cs-CZ"/>
          </a:p>
        </p:txBody>
      </p:sp>
    </p:spTree>
    <p:extLst>
      <p:ext uri="{BB962C8B-B14F-4D97-AF65-F5344CB8AC3E}">
        <p14:creationId xmlns:p14="http://schemas.microsoft.com/office/powerpoint/2010/main" val="4150399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78</a:t>
            </a:fld>
            <a:endParaRPr lang="cs-CZ"/>
          </a:p>
        </p:txBody>
      </p:sp>
    </p:spTree>
    <p:extLst>
      <p:ext uri="{BB962C8B-B14F-4D97-AF65-F5344CB8AC3E}">
        <p14:creationId xmlns:p14="http://schemas.microsoft.com/office/powerpoint/2010/main" val="803257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79</a:t>
            </a:fld>
            <a:endParaRPr lang="cs-CZ"/>
          </a:p>
        </p:txBody>
      </p:sp>
    </p:spTree>
    <p:extLst>
      <p:ext uri="{BB962C8B-B14F-4D97-AF65-F5344CB8AC3E}">
        <p14:creationId xmlns:p14="http://schemas.microsoft.com/office/powerpoint/2010/main" val="3912663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80</a:t>
            </a:fld>
            <a:endParaRPr lang="cs-CZ"/>
          </a:p>
        </p:txBody>
      </p:sp>
    </p:spTree>
    <p:extLst>
      <p:ext uri="{BB962C8B-B14F-4D97-AF65-F5344CB8AC3E}">
        <p14:creationId xmlns:p14="http://schemas.microsoft.com/office/powerpoint/2010/main" val="463337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82</a:t>
            </a:fld>
            <a:endParaRPr lang="cs-CZ"/>
          </a:p>
        </p:txBody>
      </p:sp>
    </p:spTree>
    <p:extLst>
      <p:ext uri="{BB962C8B-B14F-4D97-AF65-F5344CB8AC3E}">
        <p14:creationId xmlns:p14="http://schemas.microsoft.com/office/powerpoint/2010/main" val="1170943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83</a:t>
            </a:fld>
            <a:endParaRPr lang="cs-CZ"/>
          </a:p>
        </p:txBody>
      </p:sp>
    </p:spTree>
    <p:extLst>
      <p:ext uri="{BB962C8B-B14F-4D97-AF65-F5344CB8AC3E}">
        <p14:creationId xmlns:p14="http://schemas.microsoft.com/office/powerpoint/2010/main" val="287920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a:t>
            </a:r>
            <a:r>
              <a:rPr lang="pl-PL" dirty="0"/>
              <a:t>podpory projektu ze zdrojů ŘO</a:t>
            </a:r>
            <a:endParaRPr lang="cs-CZ" dirty="0"/>
          </a:p>
          <a:p>
            <a:r>
              <a:rPr lang="cs-CZ" dirty="0"/>
              <a:t>Výdaje, které nebudou součástí projektu (jako např. stravné dětí), ale jsou nezbytné pro realizaci projektu, je potřeba přesně definovat v projektové žádosti</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a:t>
            </a:fld>
            <a:endParaRPr lang="cs-CZ"/>
          </a:p>
        </p:txBody>
      </p:sp>
    </p:spTree>
    <p:extLst>
      <p:ext uri="{BB962C8B-B14F-4D97-AF65-F5344CB8AC3E}">
        <p14:creationId xmlns:p14="http://schemas.microsoft.com/office/powerpoint/2010/main" val="3980134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85</a:t>
            </a:fld>
            <a:endParaRPr lang="cs-CZ"/>
          </a:p>
        </p:txBody>
      </p:sp>
    </p:spTree>
    <p:extLst>
      <p:ext uri="{BB962C8B-B14F-4D97-AF65-F5344CB8AC3E}">
        <p14:creationId xmlns:p14="http://schemas.microsoft.com/office/powerpoint/2010/main" val="3165646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86</a:t>
            </a:fld>
            <a:endParaRPr lang="cs-CZ"/>
          </a:p>
        </p:txBody>
      </p:sp>
    </p:spTree>
    <p:extLst>
      <p:ext uri="{BB962C8B-B14F-4D97-AF65-F5344CB8AC3E}">
        <p14:creationId xmlns:p14="http://schemas.microsoft.com/office/powerpoint/2010/main" val="3444845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87</a:t>
            </a:fld>
            <a:endParaRPr lang="cs-CZ"/>
          </a:p>
        </p:txBody>
      </p:sp>
    </p:spTree>
    <p:extLst>
      <p:ext uri="{BB962C8B-B14F-4D97-AF65-F5344CB8AC3E}">
        <p14:creationId xmlns:p14="http://schemas.microsoft.com/office/powerpoint/2010/main" val="3436332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88</a:t>
            </a:fld>
            <a:endParaRPr lang="cs-CZ"/>
          </a:p>
        </p:txBody>
      </p:sp>
    </p:spTree>
    <p:extLst>
      <p:ext uri="{BB962C8B-B14F-4D97-AF65-F5344CB8AC3E}">
        <p14:creationId xmlns:p14="http://schemas.microsoft.com/office/powerpoint/2010/main" val="3039575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89</a:t>
            </a:fld>
            <a:endParaRPr lang="cs-CZ"/>
          </a:p>
        </p:txBody>
      </p:sp>
    </p:spTree>
    <p:extLst>
      <p:ext uri="{BB962C8B-B14F-4D97-AF65-F5344CB8AC3E}">
        <p14:creationId xmlns:p14="http://schemas.microsoft.com/office/powerpoint/2010/main" val="149143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9</a:t>
            </a:fld>
            <a:endParaRPr lang="cs-CZ"/>
          </a:p>
        </p:txBody>
      </p:sp>
    </p:spTree>
    <p:extLst>
      <p:ext uri="{BB962C8B-B14F-4D97-AF65-F5344CB8AC3E}">
        <p14:creationId xmlns:p14="http://schemas.microsoft.com/office/powerpoint/2010/main" val="47612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10</a:t>
            </a:fld>
            <a:endParaRPr lang="cs-CZ"/>
          </a:p>
        </p:txBody>
      </p:sp>
    </p:spTree>
    <p:extLst>
      <p:ext uri="{BB962C8B-B14F-4D97-AF65-F5344CB8AC3E}">
        <p14:creationId xmlns:p14="http://schemas.microsoft.com/office/powerpoint/2010/main" val="267215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11</a:t>
            </a:fld>
            <a:endParaRPr lang="cs-CZ"/>
          </a:p>
        </p:txBody>
      </p:sp>
    </p:spTree>
    <p:extLst>
      <p:ext uri="{BB962C8B-B14F-4D97-AF65-F5344CB8AC3E}">
        <p14:creationId xmlns:p14="http://schemas.microsoft.com/office/powerpoint/2010/main" val="38684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910080" y="359898"/>
            <a:ext cx="9875520" cy="1472184"/>
          </a:xfrm>
        </p:spPr>
        <p:txBody>
          <a:bodyPr anchor="b"/>
          <a:lstStyle>
            <a:lvl1pPr algn="l">
              <a:defRPr/>
            </a:lvl1pPr>
            <a:extLst/>
          </a:lstStyle>
          <a:p>
            <a:r>
              <a:rPr kumimoji="0" lang="cs-CZ" smtClean="0"/>
              <a:t>Kliknutím lze upravit styl.</a:t>
            </a:r>
            <a:endParaRPr kumimoji="0" lang="en-US"/>
          </a:p>
        </p:txBody>
      </p:sp>
      <p:sp>
        <p:nvSpPr>
          <p:cNvPr id="22" name="Podnadpis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sp>
        <p:nvSpPr>
          <p:cNvPr id="7" name="Zástupný symbol pro datum 6"/>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20" name="Zástupný symbol pro zápatí 19"/>
          <p:cNvSpPr>
            <a:spLocks noGrp="1"/>
          </p:cNvSpPr>
          <p:nvPr>
            <p:ph type="ftr" sz="quarter" idx="11"/>
          </p:nvPr>
        </p:nvSpPr>
        <p:spPr/>
        <p:txBody>
          <a:bodyPr/>
          <a:lstStyle>
            <a:extLst/>
          </a:lstStyle>
          <a:p>
            <a:endParaRPr lang="cs-CZ"/>
          </a:p>
        </p:txBody>
      </p:sp>
      <p:sp>
        <p:nvSpPr>
          <p:cNvPr id="10" name="Zástupný symbol pro číslo snímku 9"/>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8" name="Ová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á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44000" y="274640"/>
            <a:ext cx="2438400" cy="5851525"/>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1524000" y="274641"/>
            <a:ext cx="7416800" cy="5851525"/>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Obdélník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10" name="Obdélník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á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á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914144" y="274320"/>
            <a:ext cx="9997440" cy="1143000"/>
          </a:xfrm>
        </p:spPr>
        <p:txBody>
          <a:bodyPr/>
          <a:lstStyle>
            <a:extLst/>
          </a:lstStyle>
          <a:p>
            <a:r>
              <a:rPr kumimoji="0" lang="cs-CZ" smtClean="0"/>
              <a:t>Kliknutím lze upravit styl.</a:t>
            </a:r>
            <a:endParaRPr kumimoji="0" lang="en-US"/>
          </a:p>
        </p:txBody>
      </p:sp>
      <p:sp>
        <p:nvSpPr>
          <p:cNvPr id="3" name="Zástupný symbol pro obsah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914144" y="274320"/>
            <a:ext cx="9997440" cy="1143000"/>
          </a:xfrm>
        </p:spPr>
        <p:txBody>
          <a:bodyPr anchor="ctr"/>
          <a:lstStyle>
            <a:extLst/>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Obdélník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6" name="Obdélník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extLst/>
          </a:lstStyle>
          <a:p>
            <a:fld id="{21797D69-EF11-4AB2-A231-8657D45F01CF}" type="datetimeFigureOut">
              <a:rPr lang="cs-CZ" smtClean="0"/>
              <a:t>10. 9. 2019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8" name="Obdélník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smtClean="0"/>
              <a:t>Kliknutím na ikonu přidáte obrázek.</a:t>
            </a:r>
            <a:endParaRPr kumimoji="0" lang="en-US" dirty="0"/>
          </a:p>
        </p:txBody>
      </p:sp>
      <p:sp>
        <p:nvSpPr>
          <p:cNvPr id="9" name="Vývojový diagram: postup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ývojový diagram: postup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Zástupný symbol pro text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Výseč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á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stenec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Obdélník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Zástupný symbol pro nadpis 4"/>
          <p:cNvSpPr>
            <a:spLocks noGrp="1"/>
          </p:cNvSpPr>
          <p:nvPr>
            <p:ph type="title"/>
          </p:nvPr>
        </p:nvSpPr>
        <p:spPr>
          <a:xfrm>
            <a:off x="1914144" y="274638"/>
            <a:ext cx="9997440" cy="1143000"/>
          </a:xfrm>
          <a:prstGeom prst="rect">
            <a:avLst/>
          </a:prstGeom>
        </p:spPr>
        <p:txBody>
          <a:bodyPr anchor="ctr">
            <a:normAutofit/>
          </a:bodyPr>
          <a:lstStyle>
            <a:extLst/>
          </a:lstStyle>
          <a:p>
            <a:r>
              <a:rPr kumimoji="0" lang="cs-CZ" smtClean="0"/>
              <a:t>Kliknutím lze upravit styl.</a:t>
            </a:r>
            <a:endParaRPr kumimoji="0" lang="en-US"/>
          </a:p>
        </p:txBody>
      </p:sp>
      <p:sp>
        <p:nvSpPr>
          <p:cNvPr id="9" name="Zástupný symbol pro text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1797D69-EF11-4AB2-A231-8657D45F01CF}" type="datetimeFigureOut">
              <a:rPr lang="cs-CZ" smtClean="0"/>
              <a:t>10. 9. 2019</a:t>
            </a:fld>
            <a:endParaRPr lang="cs-CZ"/>
          </a:p>
        </p:txBody>
      </p:sp>
      <p:sp>
        <p:nvSpPr>
          <p:cNvPr id="10" name="Zástupný symbol pro zápatí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cs-CZ"/>
          </a:p>
        </p:txBody>
      </p:sp>
      <p:sp>
        <p:nvSpPr>
          <p:cNvPr id="22" name="Zástupný symbol pro číslo snímku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BDE042C-2A27-494E-958D-366F7E5A5E6F}" type="slidenum">
              <a:rPr lang="cs-CZ" smtClean="0"/>
              <a:t>‹#›</a:t>
            </a:fld>
            <a:endParaRPr lang="cs-CZ"/>
          </a:p>
        </p:txBody>
      </p:sp>
      <p:sp>
        <p:nvSpPr>
          <p:cNvPr id="15" name="Obdélník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sfcr.cz/file/900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strukturalni-fondy.cz/cs/jak-na-projekt/Elektronicka-zadost/Edukacni-videa"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6.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mailto:iskp@mpsv.cz"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mailto:marketa.valova@mpsv.cz" TargetMode="External"/><Relationship Id="rId2" Type="http://schemas.openxmlformats.org/officeDocument/2006/relationships/hyperlink" Target="mailto:blanka.mat&#283;jkova@mpsv.cz"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martina@masrokytna.cz" TargetMode="External"/><Relationship Id="rId7" Type="http://schemas.openxmlformats.org/officeDocument/2006/relationships/image" Target="../media/image3.jpg"/><Relationship Id="rId2" Type="http://schemas.openxmlformats.org/officeDocument/2006/relationships/hyperlink" Target="mailto:kubala@masrokytna.cz"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facebook.com/MASRokytna/" TargetMode="External"/><Relationship Id="rId4" Type="http://schemas.openxmlformats.org/officeDocument/2006/relationships/hyperlink" Target="http://www.masrokytna.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31D158B-6C27-4296-BE3B-F089CFC41A9F}"/>
              </a:ext>
            </a:extLst>
          </p:cNvPr>
          <p:cNvSpPr>
            <a:spLocks noGrp="1"/>
          </p:cNvSpPr>
          <p:nvPr>
            <p:ph type="ctrTitle"/>
          </p:nvPr>
        </p:nvSpPr>
        <p:spPr>
          <a:xfrm>
            <a:off x="188686" y="-39913"/>
            <a:ext cx="11524684" cy="4089399"/>
          </a:xfrm>
        </p:spPr>
        <p:txBody>
          <a:bodyPr>
            <a:noAutofit/>
          </a:bodyPr>
          <a:lstStyle/>
          <a:p>
            <a:r>
              <a:rPr lang="cs-CZ" sz="5400" dirty="0">
                <a:latin typeface="Corbel" panose="020B0503020204020204" pitchFamily="34" charset="0"/>
              </a:rPr>
              <a:t>Seminář pro žadatele </a:t>
            </a:r>
            <a:r>
              <a:rPr lang="cs-CZ" sz="5400" dirty="0" smtClean="0">
                <a:latin typeface="Corbel" panose="020B0503020204020204" pitchFamily="34" charset="0"/>
              </a:rPr>
              <a:t>k </a:t>
            </a:r>
            <a:br>
              <a:rPr lang="cs-CZ" sz="5400" dirty="0" smtClean="0">
                <a:latin typeface="Corbel" panose="020B0503020204020204" pitchFamily="34" charset="0"/>
              </a:rPr>
            </a:br>
            <a:r>
              <a:rPr lang="cs-CZ" sz="5400" cap="all" dirty="0" smtClean="0"/>
              <a:t>5. </a:t>
            </a:r>
            <a:r>
              <a:rPr lang="cs-CZ" sz="5400" cap="all" dirty="0"/>
              <a:t>VÝZVA OPZ - PRORODINNÁ OPATŘENÍ I. - MAS ROKYTNÁ, O.P.S</a:t>
            </a:r>
            <a:r>
              <a:rPr lang="cs-CZ" sz="5400" cap="all" dirty="0" smtClean="0"/>
              <a:t>.</a:t>
            </a:r>
            <a:endParaRPr lang="cs-CZ" sz="5400" b="1" dirty="0">
              <a:latin typeface="Corbel" panose="020B0503020204020204" pitchFamily="34" charset="0"/>
            </a:endParaRPr>
          </a:p>
        </p:txBody>
      </p:sp>
      <p:sp>
        <p:nvSpPr>
          <p:cNvPr id="3" name="Podnadpis 2">
            <a:extLst>
              <a:ext uri="{FF2B5EF4-FFF2-40B4-BE49-F238E27FC236}">
                <a16:creationId xmlns="" xmlns:a16="http://schemas.microsoft.com/office/drawing/2014/main" id="{CA48A7C0-C3A5-433A-95B6-BD4B03F0756A}"/>
              </a:ext>
            </a:extLst>
          </p:cNvPr>
          <p:cNvSpPr>
            <a:spLocks noGrp="1"/>
          </p:cNvSpPr>
          <p:nvPr>
            <p:ph type="subTitle" idx="1"/>
          </p:nvPr>
        </p:nvSpPr>
        <p:spPr>
          <a:xfrm>
            <a:off x="1859280" y="4287915"/>
            <a:ext cx="8808720" cy="2201661"/>
          </a:xfrm>
        </p:spPr>
        <p:txBody>
          <a:bodyPr>
            <a:normAutofit/>
          </a:bodyPr>
          <a:lstStyle/>
          <a:p>
            <a:pPr algn="l"/>
            <a:r>
              <a:rPr lang="cs-CZ" dirty="0" smtClean="0">
                <a:latin typeface="Corbel" panose="020B0503020204020204" pitchFamily="34" charset="0"/>
              </a:rPr>
              <a:t>10. </a:t>
            </a:r>
            <a:r>
              <a:rPr lang="cs-CZ" dirty="0" smtClean="0">
                <a:latin typeface="Corbel" panose="020B0503020204020204" pitchFamily="34" charset="0"/>
              </a:rPr>
              <a:t>9. </a:t>
            </a:r>
            <a:r>
              <a:rPr lang="cs-CZ" dirty="0" smtClean="0">
                <a:latin typeface="Corbel" panose="020B0503020204020204" pitchFamily="34" charset="0"/>
              </a:rPr>
              <a:t>2019</a:t>
            </a:r>
            <a:endParaRPr lang="cs-CZ" dirty="0">
              <a:latin typeface="Corbel" panose="020B0503020204020204" pitchFamily="34" charset="0"/>
            </a:endParaRPr>
          </a:p>
          <a:p>
            <a:pPr algn="l"/>
            <a:endParaRPr lang="cs-CZ" dirty="0"/>
          </a:p>
          <a:p>
            <a:pPr algn="l"/>
            <a:r>
              <a:rPr lang="cs-CZ" dirty="0">
                <a:latin typeface="Corbel" panose="020B0503020204020204" pitchFamily="34" charset="0"/>
              </a:rPr>
              <a:t>Kancelář MAS </a:t>
            </a:r>
            <a:r>
              <a:rPr lang="cs-CZ" dirty="0" smtClean="0">
                <a:latin typeface="Corbel" panose="020B0503020204020204" pitchFamily="34" charset="0"/>
              </a:rPr>
              <a:t>Rokytná, o.p.s., Srázná 444, Moravské Budějovice</a:t>
            </a:r>
            <a:endParaRPr lang="cs-CZ" dirty="0">
              <a:latin typeface="Corbel" panose="020B0503020204020204" pitchFamily="34" charset="0"/>
            </a:endParaRPr>
          </a:p>
          <a:p>
            <a:pPr algn="l"/>
            <a:endParaRPr lang="cs-CZ" dirty="0"/>
          </a:p>
        </p:txBody>
      </p:sp>
      <p:sp>
        <p:nvSpPr>
          <p:cNvPr id="10" name="Šipka: doprava 9">
            <a:extLst>
              <a:ext uri="{FF2B5EF4-FFF2-40B4-BE49-F238E27FC236}">
                <a16:creationId xmlns="" xmlns:a16="http://schemas.microsoft.com/office/drawing/2014/main" id="{09F4050F-6A64-4AFD-B3B1-747D9166E3B2}"/>
              </a:ext>
            </a:extLst>
          </p:cNvPr>
          <p:cNvSpPr/>
          <p:nvPr/>
        </p:nvSpPr>
        <p:spPr>
          <a:xfrm>
            <a:off x="1295400" y="431839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 xmlns:a16="http://schemas.microsoft.com/office/drawing/2014/main" id="{6C75E7C0-6972-4D5F-974F-A75C0DA56D86}"/>
              </a:ext>
            </a:extLst>
          </p:cNvPr>
          <p:cNvSpPr/>
          <p:nvPr/>
        </p:nvSpPr>
        <p:spPr>
          <a:xfrm>
            <a:off x="1257300" y="525158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284" y="328510"/>
            <a:ext cx="5190744" cy="1075944"/>
          </a:xfrm>
          <a:prstGeom prst="rect">
            <a:avLst/>
          </a:prstGeom>
        </p:spPr>
      </p:pic>
      <p:pic>
        <p:nvPicPr>
          <p:cNvPr id="1026" name="Picture 2">
            <a:extLst>
              <a:ext uri="{FF2B5EF4-FFF2-40B4-BE49-F238E27FC236}">
                <a16:creationId xmlns="" xmlns:a16="http://schemas.microsoft.com/office/drawing/2014/main" id="{617A316C-6C3B-4B21-8E46-37AD9B9EEA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50459" y="328510"/>
            <a:ext cx="3188303" cy="107594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3096" y="5792038"/>
            <a:ext cx="5430384" cy="895272"/>
          </a:xfrm>
          <a:prstGeom prst="rect">
            <a:avLst/>
          </a:prstGeom>
        </p:spPr>
      </p:pic>
    </p:spTree>
    <p:extLst>
      <p:ext uri="{BB962C8B-B14F-4D97-AF65-F5344CB8AC3E}">
        <p14:creationId xmlns:p14="http://schemas.microsoft.com/office/powerpoint/2010/main" val="1478285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7E18568-E4C0-4E0C-823B-DDE25FA02FCA}"/>
              </a:ext>
            </a:extLst>
          </p:cNvPr>
          <p:cNvSpPr>
            <a:spLocks noGrp="1"/>
          </p:cNvSpPr>
          <p:nvPr>
            <p:ph type="title"/>
          </p:nvPr>
        </p:nvSpPr>
        <p:spPr>
          <a:xfrm>
            <a:off x="838200" y="365125"/>
            <a:ext cx="10515600" cy="1802342"/>
          </a:xfrm>
        </p:spPr>
        <p:txBody>
          <a:bodyPr>
            <a:normAutofit/>
          </a:bodyPr>
          <a:lstStyle/>
          <a:p>
            <a:r>
              <a:rPr lang="cs-CZ" sz="4800" b="1" dirty="0"/>
              <a:t>Podporované aktivity</a:t>
            </a:r>
          </a:p>
        </p:txBody>
      </p:sp>
      <p:sp>
        <p:nvSpPr>
          <p:cNvPr id="3" name="Zástupný symbol pro obsah 2">
            <a:extLst>
              <a:ext uri="{FF2B5EF4-FFF2-40B4-BE49-F238E27FC236}">
                <a16:creationId xmlns="" xmlns:a16="http://schemas.microsoft.com/office/drawing/2014/main" id="{634E43C0-F87A-4401-A0FF-6EC5F499FAF0}"/>
              </a:ext>
            </a:extLst>
          </p:cNvPr>
          <p:cNvSpPr>
            <a:spLocks noGrp="1"/>
          </p:cNvSpPr>
          <p:nvPr>
            <p:ph idx="1"/>
          </p:nvPr>
        </p:nvSpPr>
        <p:spPr>
          <a:xfrm>
            <a:off x="838200" y="2844800"/>
            <a:ext cx="10515600" cy="3815080"/>
          </a:xfrm>
        </p:spPr>
        <p:txBody>
          <a:bodyPr>
            <a:normAutofit/>
          </a:bodyPr>
          <a:lstStyle/>
          <a:p>
            <a:pPr lvl="1">
              <a:spcAft>
                <a:spcPts val="600"/>
              </a:spcAft>
            </a:pPr>
            <a:r>
              <a:rPr lang="cs-CZ" sz="2200" dirty="0">
                <a:latin typeface="Corbel" panose="020B0503020204020204" pitchFamily="34" charset="0"/>
              </a:rPr>
              <a:t>A.1 Zařízení péče o děti zajišťující péči o děti v době mimo školní vyučování (ranní či odpolední pobyt)</a:t>
            </a:r>
          </a:p>
          <a:p>
            <a:pPr lvl="1">
              <a:spcAft>
                <a:spcPts val="600"/>
              </a:spcAft>
            </a:pPr>
            <a:r>
              <a:rPr lang="cs-CZ" sz="2200" dirty="0">
                <a:latin typeface="Corbel" panose="020B0503020204020204" pitchFamily="34" charset="0"/>
              </a:rPr>
              <a:t>A.3 Příměstské tábory</a:t>
            </a:r>
          </a:p>
          <a:p>
            <a:pPr lvl="1">
              <a:spcAft>
                <a:spcPts val="600"/>
              </a:spcAft>
            </a:pPr>
            <a:r>
              <a:rPr lang="cs-CZ" sz="2200" dirty="0">
                <a:latin typeface="Corbel" panose="020B0503020204020204" pitchFamily="34" charset="0"/>
              </a:rPr>
              <a:t>A.5 Dětské skupiny</a:t>
            </a:r>
          </a:p>
          <a:p>
            <a:pPr marL="0" indent="0">
              <a:buNone/>
            </a:pPr>
            <a:endParaRPr lang="cs-CZ" dirty="0">
              <a:latin typeface="Corbel" panose="020B0503020204020204" pitchFamily="34" charset="0"/>
            </a:endParaRPr>
          </a:p>
          <a:p>
            <a:pPr marL="0" indent="0">
              <a:buNone/>
            </a:pPr>
            <a:endParaRPr lang="cs-CZ" dirty="0"/>
          </a:p>
          <a:p>
            <a:pPr marL="0" indent="0">
              <a:buNone/>
            </a:pPr>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4086660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2CB1D11-7895-49E5-8811-51BA332A4E2E}"/>
              </a:ext>
            </a:extLst>
          </p:cNvPr>
          <p:cNvSpPr>
            <a:spLocks noGrp="1"/>
          </p:cNvSpPr>
          <p:nvPr>
            <p:ph type="title"/>
          </p:nvPr>
        </p:nvSpPr>
        <p:spPr>
          <a:xfrm>
            <a:off x="838200" y="186267"/>
            <a:ext cx="10515600" cy="1032933"/>
          </a:xfrm>
        </p:spPr>
        <p:txBody>
          <a:bodyPr>
            <a:normAutofit fontScale="90000"/>
          </a:bodyPr>
          <a:lstStyle/>
          <a:p>
            <a:r>
              <a:rPr lang="cs-CZ" dirty="0"/>
              <a:t/>
            </a:r>
            <a:br>
              <a:rPr lang="cs-CZ" dirty="0"/>
            </a:br>
            <a:r>
              <a:rPr lang="cs-CZ" dirty="0"/>
              <a:t> </a:t>
            </a:r>
            <a:r>
              <a:rPr lang="cs-CZ" b="1" dirty="0"/>
              <a:t>A1 Zařízení péče o děti zajišťující péči o děti v době mimo školní vyučování (ranní či odpolední pobyt)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C7BAD7E5-4423-49D0-820A-46FA45F674BD}"/>
              </a:ext>
            </a:extLst>
          </p:cNvPr>
          <p:cNvSpPr>
            <a:spLocks noGrp="1"/>
          </p:cNvSpPr>
          <p:nvPr>
            <p:ph idx="1"/>
          </p:nvPr>
        </p:nvSpPr>
        <p:spPr>
          <a:xfrm>
            <a:off x="838200" y="1422400"/>
            <a:ext cx="10515600" cy="4754563"/>
          </a:xfrm>
        </p:spPr>
        <p:txBody>
          <a:bodyPr>
            <a:normAutofit fontScale="92500" lnSpcReduction="10000"/>
          </a:bodyPr>
          <a:lstStyle/>
          <a:p>
            <a:pPr>
              <a:spcAft>
                <a:spcPts val="1200"/>
              </a:spcAft>
            </a:pPr>
            <a:endParaRPr lang="cs-CZ" sz="2600" dirty="0" smtClean="0">
              <a:latin typeface="Corbel" panose="020B0503020204020204" pitchFamily="34" charset="0"/>
            </a:endParaRPr>
          </a:p>
          <a:p>
            <a:pPr>
              <a:spcAft>
                <a:spcPts val="1200"/>
              </a:spcAft>
            </a:pPr>
            <a:r>
              <a:rPr lang="cs-CZ" sz="2400" dirty="0"/>
              <a:t>Podpora je určena na vybudování zařízení a zajištění služeb péče o děti mimo režim vyhlášky č. 74/2005 Sb., o zájmovém vzdělávání. Jedná se o zakládání a provozování zařízení, která doplní chybějící kapacitu stávajících institucionálních forem tohoto typu (školní družiny, kluby) s dobou provozu odpovídající potřebám rodičů (oproti současné nabídce družin též v časných ranních hodinách a až do pozdního odpoledne). </a:t>
            </a:r>
            <a:endParaRPr lang="cs-CZ" sz="2400" dirty="0" smtClean="0"/>
          </a:p>
          <a:p>
            <a:pPr>
              <a:spcAft>
                <a:spcPts val="1200"/>
              </a:spcAft>
            </a:pPr>
            <a:r>
              <a:rPr lang="cs-CZ" sz="2400" dirty="0"/>
              <a:t>V této souvislosti je pro iniciátory projektu žádoucí spolupracovat s místně příslušnou školou</a:t>
            </a:r>
            <a:r>
              <a:rPr lang="cs-CZ" sz="2400" dirty="0" smtClean="0"/>
              <a:t>.</a:t>
            </a:r>
          </a:p>
          <a:p>
            <a:pPr>
              <a:spcAft>
                <a:spcPts val="1200"/>
              </a:spcAft>
            </a:pPr>
            <a:r>
              <a:rPr lang="cs-CZ" sz="2400" dirty="0"/>
              <a:t>Cílem opatření je zajištění péče o děti v době mimo školní vyučování, kdy jsou rodiče v zaměstnání. Nejde tedy o podporu mimoškolních vzdělávacích aktivit, nýbrž o posílení služeb zajišťujících péči o děti</a:t>
            </a:r>
            <a:endParaRPr lang="cs-CZ" sz="2600" dirty="0">
              <a:latin typeface="Corbel" panose="020B0503020204020204" pitchFamily="34" charset="0"/>
            </a:endParaRPr>
          </a:p>
          <a:p>
            <a:r>
              <a:rPr lang="pl-PL" sz="2000" dirty="0" smtClean="0"/>
              <a:t>POZOR </a:t>
            </a:r>
            <a:r>
              <a:rPr lang="pl-PL" sz="2000" dirty="0"/>
              <a:t>NA BAGATELNÍ PODPORU: MIN. 40 HODIN</a:t>
            </a:r>
          </a:p>
          <a:p>
            <a:pPr marL="0" indent="0">
              <a:buNone/>
            </a:pPr>
            <a:endParaRPr lang="pl-PL" sz="2000" dirty="0"/>
          </a:p>
          <a:p>
            <a:pPr marL="0" indent="0">
              <a:buNone/>
            </a:pPr>
            <a:endParaRPr lang="cs-CZ" dirty="0"/>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4122940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2CB1D11-7895-49E5-8811-51BA332A4E2E}"/>
              </a:ext>
            </a:extLst>
          </p:cNvPr>
          <p:cNvSpPr>
            <a:spLocks noGrp="1"/>
          </p:cNvSpPr>
          <p:nvPr>
            <p:ph type="title"/>
          </p:nvPr>
        </p:nvSpPr>
        <p:spPr>
          <a:xfrm>
            <a:off x="838200" y="186267"/>
            <a:ext cx="10515600" cy="1032933"/>
          </a:xfrm>
        </p:spPr>
        <p:txBody>
          <a:bodyPr>
            <a:normAutofit fontScale="90000"/>
          </a:bodyPr>
          <a:lstStyle/>
          <a:p>
            <a:r>
              <a:rPr lang="cs-CZ" dirty="0"/>
              <a:t/>
            </a:r>
            <a:br>
              <a:rPr lang="cs-CZ" dirty="0"/>
            </a:br>
            <a:r>
              <a:rPr lang="cs-CZ" dirty="0"/>
              <a:t> </a:t>
            </a:r>
            <a:r>
              <a:rPr lang="cs-CZ" b="1" dirty="0"/>
              <a:t>A1 Zařízení péče o děti zajišťující péči o děti v době mimo školní vyučování (ranní či odpolední pobyt)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C7BAD7E5-4423-49D0-820A-46FA45F674BD}"/>
              </a:ext>
            </a:extLst>
          </p:cNvPr>
          <p:cNvSpPr>
            <a:spLocks noGrp="1"/>
          </p:cNvSpPr>
          <p:nvPr>
            <p:ph idx="1"/>
          </p:nvPr>
        </p:nvSpPr>
        <p:spPr>
          <a:xfrm>
            <a:off x="770106" y="1753141"/>
            <a:ext cx="10515600" cy="4754563"/>
          </a:xfrm>
        </p:spPr>
        <p:txBody>
          <a:bodyPr>
            <a:normAutofit/>
          </a:bodyPr>
          <a:lstStyle/>
          <a:p>
            <a:pPr>
              <a:spcAft>
                <a:spcPts val="1200"/>
              </a:spcAft>
            </a:pPr>
            <a:r>
              <a:rPr lang="cs-CZ" sz="2200" dirty="0" smtClean="0">
                <a:latin typeface="Corbel" panose="020B0503020204020204" pitchFamily="34" charset="0"/>
              </a:rPr>
              <a:t>Podmínky </a:t>
            </a:r>
            <a:r>
              <a:rPr lang="cs-CZ" sz="2200" dirty="0">
                <a:latin typeface="Corbel" panose="020B0503020204020204" pitchFamily="34" charset="0"/>
              </a:rPr>
              <a:t>realizace: </a:t>
            </a:r>
          </a:p>
          <a:p>
            <a:r>
              <a:rPr lang="cs-CZ" sz="2200" dirty="0" smtClean="0"/>
              <a:t>zařízení </a:t>
            </a:r>
            <a:r>
              <a:rPr lang="cs-CZ" sz="2200" dirty="0"/>
              <a:t>je určeno pro děti, které jsou žáky 1. stupně ZŠ (popř. přípravné třídy ZŠ)</a:t>
            </a:r>
          </a:p>
          <a:p>
            <a:r>
              <a:rPr lang="cs-CZ" sz="2200" dirty="0" smtClean="0"/>
              <a:t>minimální </a:t>
            </a:r>
            <a:r>
              <a:rPr lang="cs-CZ" sz="2200" dirty="0"/>
              <a:t>kapacita zřizovaného zařízení je 5 dětí, přičemž optimální počet dětí na jednu pečující osobu je nejvýše 15 </a:t>
            </a:r>
          </a:p>
          <a:p>
            <a:r>
              <a:rPr lang="cs-CZ" sz="2200" dirty="0" smtClean="0"/>
              <a:t>do </a:t>
            </a:r>
            <a:r>
              <a:rPr lang="cs-CZ" sz="2200" dirty="0"/>
              <a:t>rozpočtu projektu je možné zahrnout také náklady na doprovody dětí před/po vyučování do/z provozovaného zařízení a náklady na pečující osobu v době pobytu skupiny dětí ve venkovních prostorách tak, aby se skupinou dětí byly vždy 2 pečující osoby </a:t>
            </a:r>
          </a:p>
          <a:p>
            <a:r>
              <a:rPr lang="cs-CZ" sz="2200" dirty="0" smtClean="0"/>
              <a:t>služby </a:t>
            </a:r>
            <a:r>
              <a:rPr lang="cs-CZ" sz="2200" dirty="0"/>
              <a:t>péče o děti mohou být poskytovány i v prostorách, ve kterých je provozována družina podle školského zákona; není však možný překryv doby provozu obou zařízení, ta musí být přesně odlišena, tomu pak bude odpovídat i výše nájemného (náklady na vybavení budou způsobilé pouze proporcionálně ve vztahu k využití pro a mimo projekt) </a:t>
            </a:r>
          </a:p>
          <a:p>
            <a:pPr marL="0" indent="0">
              <a:buNone/>
            </a:pPr>
            <a:endParaRPr lang="pl-PL" sz="2200" dirty="0"/>
          </a:p>
          <a:p>
            <a:pPr marL="0" indent="0">
              <a:buNone/>
            </a:pPr>
            <a:endParaRPr lang="cs-CZ" dirty="0"/>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5503" y="1481331"/>
            <a:ext cx="3024947" cy="627015"/>
          </a:xfrm>
          <a:prstGeom prst="rect">
            <a:avLst/>
          </a:prstGeom>
        </p:spPr>
      </p:pic>
    </p:spTree>
    <p:extLst>
      <p:ext uri="{BB962C8B-B14F-4D97-AF65-F5344CB8AC3E}">
        <p14:creationId xmlns:p14="http://schemas.microsoft.com/office/powerpoint/2010/main" val="139690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2CB1D11-7895-49E5-8811-51BA332A4E2E}"/>
              </a:ext>
            </a:extLst>
          </p:cNvPr>
          <p:cNvSpPr>
            <a:spLocks noGrp="1"/>
          </p:cNvSpPr>
          <p:nvPr>
            <p:ph type="title"/>
          </p:nvPr>
        </p:nvSpPr>
        <p:spPr>
          <a:xfrm>
            <a:off x="838200" y="186267"/>
            <a:ext cx="10515600" cy="1032933"/>
          </a:xfrm>
        </p:spPr>
        <p:txBody>
          <a:bodyPr/>
          <a:lstStyle/>
          <a:p>
            <a:r>
              <a:rPr lang="cs-CZ" dirty="0">
                <a:latin typeface="Corbel" panose="020B0503020204020204" pitchFamily="34" charset="0"/>
              </a:rPr>
              <a:t>A. 3 Příměstské tábory</a:t>
            </a:r>
          </a:p>
        </p:txBody>
      </p:sp>
      <p:sp>
        <p:nvSpPr>
          <p:cNvPr id="3" name="Zástupný symbol pro obsah 2">
            <a:extLst>
              <a:ext uri="{FF2B5EF4-FFF2-40B4-BE49-F238E27FC236}">
                <a16:creationId xmlns="" xmlns:a16="http://schemas.microsoft.com/office/drawing/2014/main" id="{C7BAD7E5-4423-49D0-820A-46FA45F674BD}"/>
              </a:ext>
            </a:extLst>
          </p:cNvPr>
          <p:cNvSpPr>
            <a:spLocks noGrp="1"/>
          </p:cNvSpPr>
          <p:nvPr>
            <p:ph idx="1"/>
          </p:nvPr>
        </p:nvSpPr>
        <p:spPr>
          <a:xfrm>
            <a:off x="838200" y="1422400"/>
            <a:ext cx="10515600" cy="4754563"/>
          </a:xfrm>
        </p:spPr>
        <p:txBody>
          <a:bodyPr>
            <a:normAutofit fontScale="92500" lnSpcReduction="20000"/>
          </a:bodyPr>
          <a:lstStyle/>
          <a:p>
            <a:pPr>
              <a:spcAft>
                <a:spcPts val="1200"/>
              </a:spcAft>
            </a:pPr>
            <a:r>
              <a:rPr lang="cs-CZ" sz="2600" dirty="0">
                <a:latin typeface="Corbel" panose="020B0503020204020204" pitchFamily="34" charset="0"/>
              </a:rPr>
              <a:t>Zajištění služeb péče o děti v době školních prázdnin (ZŠ, MŠ).</a:t>
            </a:r>
          </a:p>
          <a:p>
            <a:pPr>
              <a:spcAft>
                <a:spcPts val="1200"/>
              </a:spcAft>
            </a:pPr>
            <a:r>
              <a:rPr lang="cs-CZ" sz="2600" dirty="0">
                <a:latin typeface="Corbel" panose="020B0503020204020204" pitchFamily="34" charset="0"/>
              </a:rPr>
              <a:t>Lze realizovat jako samostatný projekt, současně nelze realizovat s aktivitou doprovody na kroužky a zájmové aktivity. </a:t>
            </a:r>
          </a:p>
          <a:p>
            <a:pPr>
              <a:spcAft>
                <a:spcPts val="1200"/>
              </a:spcAft>
            </a:pPr>
            <a:r>
              <a:rPr lang="cs-CZ" sz="2600" dirty="0">
                <a:latin typeface="Corbel" panose="020B0503020204020204" pitchFamily="34" charset="0"/>
              </a:rPr>
              <a:t>Podmínky realizace: </a:t>
            </a:r>
          </a:p>
          <a:p>
            <a:pPr lvl="1">
              <a:lnSpc>
                <a:spcPct val="100000"/>
              </a:lnSpc>
              <a:spcAft>
                <a:spcPts val="600"/>
              </a:spcAft>
            </a:pPr>
            <a:r>
              <a:rPr lang="cs-CZ" dirty="0">
                <a:latin typeface="Corbel" panose="020B0503020204020204" pitchFamily="34" charset="0"/>
              </a:rPr>
              <a:t>doba konání příměstského tábora omezena pouze na pracovní dny; </a:t>
            </a:r>
          </a:p>
          <a:p>
            <a:pPr lvl="1">
              <a:lnSpc>
                <a:spcPct val="100000"/>
              </a:lnSpc>
              <a:spcAft>
                <a:spcPts val="600"/>
              </a:spcAft>
            </a:pPr>
            <a:r>
              <a:rPr lang="cs-CZ" dirty="0">
                <a:latin typeface="Corbel" panose="020B0503020204020204" pitchFamily="34" charset="0"/>
              </a:rPr>
              <a:t>minimální kapacita 10 dětí;</a:t>
            </a:r>
          </a:p>
          <a:p>
            <a:pPr lvl="1">
              <a:lnSpc>
                <a:spcPct val="100000"/>
              </a:lnSpc>
              <a:spcAft>
                <a:spcPts val="600"/>
              </a:spcAft>
            </a:pPr>
            <a:r>
              <a:rPr lang="cs-CZ" dirty="0">
                <a:latin typeface="Corbel" panose="020B0503020204020204" pitchFamily="34" charset="0"/>
              </a:rPr>
              <a:t>písemná smlouva s rodiči dětí o poskytování služby (</a:t>
            </a:r>
            <a:r>
              <a:rPr lang="cs-CZ" b="1" dirty="0">
                <a:latin typeface="Corbel" panose="020B0503020204020204" pitchFamily="34" charset="0"/>
              </a:rPr>
              <a:t>na každý turnus, </a:t>
            </a:r>
            <a:r>
              <a:rPr lang="cs-CZ" dirty="0">
                <a:latin typeface="Corbel" panose="020B0503020204020204" pitchFamily="34" charset="0"/>
              </a:rPr>
              <a:t>podmínka realizace projektu; není součástí žádosti o podporu);</a:t>
            </a:r>
          </a:p>
          <a:p>
            <a:pPr lvl="1">
              <a:lnSpc>
                <a:spcPct val="100000"/>
              </a:lnSpc>
              <a:spcAft>
                <a:spcPts val="600"/>
              </a:spcAft>
            </a:pPr>
            <a:r>
              <a:rPr lang="cs-CZ" dirty="0">
                <a:latin typeface="Corbel" panose="020B0503020204020204" pitchFamily="34" charset="0"/>
              </a:rPr>
              <a:t>Vedení denní evidence (elektronicky nebo v listinné podobě) přítomných dětí (čas příchodu, odchodu dítěte).</a:t>
            </a:r>
          </a:p>
          <a:p>
            <a:r>
              <a:rPr lang="pl-PL" sz="2000" dirty="0"/>
              <a:t>POZOR NA BAGATELNÍ PODPORU: MIN. 40 HODIN</a:t>
            </a:r>
          </a:p>
          <a:p>
            <a:pPr marL="0" indent="0">
              <a:buNone/>
            </a:pPr>
            <a:endParaRPr lang="pl-PL" sz="2000" dirty="0"/>
          </a:p>
          <a:p>
            <a:pPr marL="0" indent="0">
              <a:buNone/>
            </a:pPr>
            <a:endParaRPr lang="cs-CZ" dirty="0"/>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952180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380D2ADE-87B9-468B-AEE8-92A1C435552F}"/>
              </a:ext>
            </a:extLst>
          </p:cNvPr>
          <p:cNvSpPr>
            <a:spLocks noGrp="1"/>
          </p:cNvSpPr>
          <p:nvPr>
            <p:ph idx="1"/>
          </p:nvPr>
        </p:nvSpPr>
        <p:spPr>
          <a:xfrm>
            <a:off x="838200" y="1690688"/>
            <a:ext cx="10515600" cy="5317066"/>
          </a:xfrm>
        </p:spPr>
        <p:txBody>
          <a:bodyPr>
            <a:normAutofit lnSpcReduction="10000"/>
          </a:bodyPr>
          <a:lstStyle/>
          <a:p>
            <a:r>
              <a:rPr lang="cs-CZ" dirty="0" smtClean="0"/>
              <a:t>Služba </a:t>
            </a:r>
            <a:r>
              <a:rPr lang="cs-CZ" dirty="0"/>
              <a:t>péče o dítě v dětské skupině je poskytována mimo domácnost dítěte v kolektivu </a:t>
            </a:r>
            <a:r>
              <a:rPr lang="cs-CZ" dirty="0" smtClean="0"/>
              <a:t>dětí</a:t>
            </a:r>
            <a:endParaRPr lang="cs-CZ" dirty="0"/>
          </a:p>
          <a:p>
            <a:endParaRPr lang="cs-CZ" dirty="0" smtClean="0"/>
          </a:p>
          <a:p>
            <a:r>
              <a:rPr lang="cs-CZ" dirty="0" smtClean="0"/>
              <a:t>je </a:t>
            </a:r>
            <a:r>
              <a:rPr lang="cs-CZ" dirty="0"/>
              <a:t>určena pro děti od 1 roku věku do zahájení povinné školní docházky </a:t>
            </a:r>
            <a:r>
              <a:rPr lang="cs-CZ" dirty="0" smtClean="0"/>
              <a:t> </a:t>
            </a:r>
          </a:p>
          <a:p>
            <a:r>
              <a:rPr lang="cs-CZ" dirty="0" smtClean="0"/>
              <a:t>je </a:t>
            </a:r>
            <a:r>
              <a:rPr lang="cs-CZ" dirty="0"/>
              <a:t>zaměřena na zajištění potřeb dítěte, na výchovu, rozvoj schopností, kulturních a hygienických návyků dítěte. </a:t>
            </a:r>
            <a:endParaRPr lang="cs-CZ" dirty="0" smtClean="0"/>
          </a:p>
          <a:p>
            <a:endParaRPr lang="cs-CZ" dirty="0"/>
          </a:p>
          <a:p>
            <a:r>
              <a:rPr lang="cs-CZ" dirty="0" smtClean="0"/>
              <a:t>Účelem </a:t>
            </a:r>
            <a:r>
              <a:rPr lang="cs-CZ" dirty="0"/>
              <a:t>podpory je umožnit rodičům zapojení do pracovního procesu.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07579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380D2ADE-87B9-468B-AEE8-92A1C435552F}"/>
              </a:ext>
            </a:extLst>
          </p:cNvPr>
          <p:cNvSpPr>
            <a:spLocks noGrp="1"/>
          </p:cNvSpPr>
          <p:nvPr>
            <p:ph idx="1"/>
          </p:nvPr>
        </p:nvSpPr>
        <p:spPr>
          <a:xfrm>
            <a:off x="838200" y="1690688"/>
            <a:ext cx="10515600" cy="5317066"/>
          </a:xfrm>
        </p:spPr>
        <p:txBody>
          <a:bodyPr>
            <a:normAutofit fontScale="92500" lnSpcReduction="20000"/>
          </a:bodyPr>
          <a:lstStyle/>
          <a:p>
            <a:r>
              <a:rPr lang="cs-CZ" dirty="0"/>
              <a:t>Podpora je určena: </a:t>
            </a:r>
          </a:p>
          <a:p>
            <a:endParaRPr lang="cs-CZ" dirty="0" smtClean="0"/>
          </a:p>
          <a:p>
            <a:r>
              <a:rPr lang="cs-CZ" dirty="0"/>
              <a:t>a) </a:t>
            </a:r>
            <a:r>
              <a:rPr lang="cs-CZ" b="1" dirty="0"/>
              <a:t>provoz dětských skupin </a:t>
            </a:r>
            <a:r>
              <a:rPr lang="cs-CZ" dirty="0"/>
              <a:t>dle zákona č. 247/2014 Sb., o poskytování služby péče o děti v dětské skupině za účelem zapojení rodičů do pracovního procesu, </a:t>
            </a:r>
          </a:p>
          <a:p>
            <a:r>
              <a:rPr lang="cs-CZ" dirty="0"/>
              <a:t>b) </a:t>
            </a:r>
            <a:r>
              <a:rPr lang="cs-CZ" b="1" dirty="0"/>
              <a:t>vybudování/transformaci a provoz dětských skupin </a:t>
            </a:r>
            <a:r>
              <a:rPr lang="cs-CZ" dirty="0"/>
              <a:t>dle zákona č. 247/2014 Sb., o poskytování služby péče o děti v dětské skupině za účelem zapojení rodičů do pracovního procesu. </a:t>
            </a:r>
          </a:p>
          <a:p>
            <a:endParaRPr lang="cs-CZ" dirty="0" smtClean="0"/>
          </a:p>
          <a:p>
            <a:r>
              <a:rPr lang="cs-CZ" b="1" dirty="0"/>
              <a:t>Žádost lze podat pouze na jednu ze zde uvedených variant podporovaných aktivit (a nebo b). </a:t>
            </a:r>
            <a:endParaRPr lang="cs-CZ" dirty="0"/>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92608"/>
            <a:ext cx="3952301" cy="819238"/>
          </a:xfrm>
          <a:prstGeom prst="rect">
            <a:avLst/>
          </a:prstGeom>
        </p:spPr>
      </p:pic>
    </p:spTree>
    <p:extLst>
      <p:ext uri="{BB962C8B-B14F-4D97-AF65-F5344CB8AC3E}">
        <p14:creationId xmlns:p14="http://schemas.microsoft.com/office/powerpoint/2010/main" val="339880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380D2ADE-87B9-468B-AEE8-92A1C435552F}"/>
              </a:ext>
            </a:extLst>
          </p:cNvPr>
          <p:cNvSpPr>
            <a:spLocks noGrp="1"/>
          </p:cNvSpPr>
          <p:nvPr>
            <p:ph idx="1"/>
          </p:nvPr>
        </p:nvSpPr>
        <p:spPr>
          <a:xfrm>
            <a:off x="838200" y="1690688"/>
            <a:ext cx="10515600" cy="5317066"/>
          </a:xfrm>
        </p:spPr>
        <p:txBody>
          <a:bodyPr>
            <a:normAutofit fontScale="92500" lnSpcReduction="10000"/>
          </a:bodyPr>
          <a:lstStyle/>
          <a:p>
            <a:r>
              <a:rPr lang="cs-CZ" dirty="0"/>
              <a:t>Službu péče o dítě lze poskytovat v následujících režimech:</a:t>
            </a:r>
          </a:p>
          <a:p>
            <a:endParaRPr lang="cs-CZ" dirty="0" smtClean="0"/>
          </a:p>
          <a:p>
            <a:r>
              <a:rPr lang="cs-CZ" b="1" dirty="0"/>
              <a:t>a) Dětská skupina pro veřejnost </a:t>
            </a:r>
            <a:endParaRPr lang="cs-CZ" b="1" dirty="0" smtClean="0"/>
          </a:p>
          <a:p>
            <a:r>
              <a:rPr lang="cs-CZ" dirty="0"/>
              <a:t>Podpora z OPZ může být využita na dětské skupiny pro veřejnost vymezené dle § 3 odst. 2 zákona č. 247/2014 Sb., o poskytování služby péče o dítě v dětské skupině. Provozovatel dětské skupiny není povinen být zaměstnavatelem rodiče nebo jiné osoby, které bylo rozhodnutím příslušného orgánu svěřeno dítě do péče nahrazující péči </a:t>
            </a:r>
            <a:r>
              <a:rPr lang="cs-CZ" dirty="0" smtClean="0"/>
              <a:t>rodičů</a:t>
            </a:r>
          </a:p>
          <a:p>
            <a:r>
              <a:rPr lang="cs-CZ" dirty="0" smtClean="0"/>
              <a:t>Podmínky Dětské skupiny dle </a:t>
            </a:r>
            <a:r>
              <a:rPr lang="cs-CZ" dirty="0"/>
              <a:t>§ 3 odst. 2 zákona č. 247/2014 Sb.</a:t>
            </a:r>
            <a:r>
              <a:rPr lang="cs-CZ" dirty="0" smtClean="0"/>
              <a:t> Jsou uvedeny v Příloze č. 2 Rokytna </a:t>
            </a:r>
            <a:r>
              <a:rPr lang="cs-CZ" dirty="0" err="1" smtClean="0"/>
              <a:t>Prorodinna</a:t>
            </a:r>
            <a:r>
              <a:rPr lang="cs-CZ" dirty="0" smtClean="0"/>
              <a:t> opatření</a:t>
            </a:r>
            <a:endParaRPr lang="cs-CZ" dirty="0"/>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158496"/>
            <a:ext cx="3952301" cy="819238"/>
          </a:xfrm>
          <a:prstGeom prst="rect">
            <a:avLst/>
          </a:prstGeom>
        </p:spPr>
      </p:pic>
    </p:spTree>
    <p:extLst>
      <p:ext uri="{BB962C8B-B14F-4D97-AF65-F5344CB8AC3E}">
        <p14:creationId xmlns:p14="http://schemas.microsoft.com/office/powerpoint/2010/main" val="129003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380D2ADE-87B9-468B-AEE8-92A1C435552F}"/>
              </a:ext>
            </a:extLst>
          </p:cNvPr>
          <p:cNvSpPr>
            <a:spLocks noGrp="1"/>
          </p:cNvSpPr>
          <p:nvPr>
            <p:ph idx="1"/>
          </p:nvPr>
        </p:nvSpPr>
        <p:spPr>
          <a:xfrm>
            <a:off x="838200" y="1690688"/>
            <a:ext cx="10515600" cy="5317066"/>
          </a:xfrm>
        </p:spPr>
        <p:txBody>
          <a:bodyPr>
            <a:normAutofit lnSpcReduction="10000"/>
          </a:bodyPr>
          <a:lstStyle/>
          <a:p>
            <a:r>
              <a:rPr lang="cs-CZ" dirty="0"/>
              <a:t>Službu péče o dítě lze poskytovat v následujících režimech:</a:t>
            </a:r>
          </a:p>
          <a:p>
            <a:endParaRPr lang="cs-CZ" dirty="0" smtClean="0"/>
          </a:p>
          <a:p>
            <a:r>
              <a:rPr lang="cs-CZ" b="1" dirty="0"/>
              <a:t>b) Podniková dětská skupina </a:t>
            </a:r>
            <a:endParaRPr lang="cs-CZ" dirty="0"/>
          </a:p>
          <a:p>
            <a:r>
              <a:rPr lang="cs-CZ" dirty="0"/>
              <a:t>Podpora z OPZ může být využita na podnikové dětské skupiny vymezené dle § 3 odst. 1 zákona č. 247/2014 Sb., o poskytování služby péče o dítě v dětské skupině. Provozovatel dětské skupiny je zaměstnavatelem rodiče, nebo dle § 3, odst. 3 cit. zákona provozovatel může poskytovat službu péče o dítě v dětské skupině rodiči též na základě dohody se zaměstnavatelem tohoto rodiče, a to za podmínek, za kterých poskytuje službu jinému rodiči.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494" y="390144"/>
            <a:ext cx="3952301" cy="819238"/>
          </a:xfrm>
          <a:prstGeom prst="rect">
            <a:avLst/>
          </a:prstGeom>
        </p:spPr>
      </p:pic>
    </p:spTree>
    <p:extLst>
      <p:ext uri="{BB962C8B-B14F-4D97-AF65-F5344CB8AC3E}">
        <p14:creationId xmlns:p14="http://schemas.microsoft.com/office/powerpoint/2010/main" val="980792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380D2ADE-87B9-468B-AEE8-92A1C435552F}"/>
              </a:ext>
            </a:extLst>
          </p:cNvPr>
          <p:cNvSpPr>
            <a:spLocks noGrp="1"/>
          </p:cNvSpPr>
          <p:nvPr>
            <p:ph idx="1"/>
          </p:nvPr>
        </p:nvSpPr>
        <p:spPr>
          <a:xfrm>
            <a:off x="838200" y="1690688"/>
            <a:ext cx="10515600" cy="5317066"/>
          </a:xfrm>
        </p:spPr>
        <p:txBody>
          <a:bodyPr>
            <a:normAutofit fontScale="92500" lnSpcReduction="10000"/>
          </a:bodyPr>
          <a:lstStyle/>
          <a:p>
            <a:r>
              <a:rPr lang="cs-CZ" dirty="0"/>
              <a:t>Službu péče o dítě lze poskytovat v následujících režimech:</a:t>
            </a:r>
          </a:p>
          <a:p>
            <a:endParaRPr lang="cs-CZ" dirty="0" smtClean="0"/>
          </a:p>
          <a:p>
            <a:r>
              <a:rPr lang="cs-CZ" b="1" dirty="0"/>
              <a:t>b) Podniková dětská skupina </a:t>
            </a:r>
            <a:endParaRPr lang="cs-CZ" b="1" dirty="0" smtClean="0"/>
          </a:p>
          <a:p>
            <a:r>
              <a:rPr lang="cs-CZ" b="1" dirty="0" smtClean="0"/>
              <a:t>Podmínky realizace: </a:t>
            </a:r>
          </a:p>
          <a:p>
            <a:r>
              <a:rPr lang="cs-CZ" dirty="0"/>
              <a:t>- služba je poskytována mimo domácnost dítěte </a:t>
            </a:r>
          </a:p>
          <a:p>
            <a:r>
              <a:rPr lang="cs-CZ" dirty="0"/>
              <a:t>- podporu mohou získat pouze zařízení péče o děti, které jsou provozována mimo režim školského zákona </a:t>
            </a:r>
          </a:p>
          <a:p>
            <a:r>
              <a:rPr lang="cs-CZ" dirty="0"/>
              <a:t>- minimální kapacita zřizovaného zařízení je 5 dětí, maximální 24 </a:t>
            </a:r>
          </a:p>
          <a:p>
            <a:r>
              <a:rPr lang="cs-CZ" dirty="0"/>
              <a:t>- žádost lze ve výzvě podat i před okamžikem zaevidování zařízení jakožto dětské skupiny; dětská skupina musí být zaevidována nejpozději v den zahájení provozu dětské skupiny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280416"/>
            <a:ext cx="3952301" cy="819238"/>
          </a:xfrm>
          <a:prstGeom prst="rect">
            <a:avLst/>
          </a:prstGeom>
        </p:spPr>
      </p:pic>
    </p:spTree>
    <p:extLst>
      <p:ext uri="{BB962C8B-B14F-4D97-AF65-F5344CB8AC3E}">
        <p14:creationId xmlns:p14="http://schemas.microsoft.com/office/powerpoint/2010/main" val="155881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380D2ADE-87B9-468B-AEE8-92A1C435552F}"/>
              </a:ext>
            </a:extLst>
          </p:cNvPr>
          <p:cNvSpPr>
            <a:spLocks noGrp="1"/>
          </p:cNvSpPr>
          <p:nvPr>
            <p:ph idx="1"/>
          </p:nvPr>
        </p:nvSpPr>
        <p:spPr>
          <a:xfrm>
            <a:off x="877111" y="1466952"/>
            <a:ext cx="10515600" cy="5317066"/>
          </a:xfrm>
        </p:spPr>
        <p:txBody>
          <a:bodyPr>
            <a:normAutofit lnSpcReduction="10000"/>
          </a:bodyPr>
          <a:lstStyle/>
          <a:p>
            <a:r>
              <a:rPr lang="cs-CZ" dirty="0"/>
              <a:t>Službu péče o dítě lze poskytovat v následujících režimech:</a:t>
            </a:r>
          </a:p>
          <a:p>
            <a:endParaRPr lang="cs-CZ" dirty="0" smtClean="0"/>
          </a:p>
          <a:p>
            <a:r>
              <a:rPr lang="cs-CZ" b="1" dirty="0"/>
              <a:t>b) Podniková dětská skupina </a:t>
            </a:r>
            <a:endParaRPr lang="cs-CZ" b="1" dirty="0" smtClean="0"/>
          </a:p>
          <a:p>
            <a:r>
              <a:rPr lang="cs-CZ" b="1" dirty="0" smtClean="0"/>
              <a:t>Podmínky realizace: </a:t>
            </a:r>
          </a:p>
          <a:p>
            <a:r>
              <a:rPr lang="cs-CZ" dirty="0"/>
              <a:t>- s rodiči musí příjemce uzavřít písemnou smlouvu o poskytování služby s aktualizací alespoň </a:t>
            </a:r>
            <a:r>
              <a:rPr lang="cs-CZ" b="1" dirty="0"/>
              <a:t>na každý školní rok </a:t>
            </a:r>
            <a:r>
              <a:rPr lang="cs-CZ" dirty="0"/>
              <a:t>(podmínka realizace projektu, není součástí žádosti o podporu) </a:t>
            </a:r>
          </a:p>
          <a:p>
            <a:r>
              <a:rPr lang="cs-CZ" dirty="0"/>
              <a:t>- příjemce musí vést denní evidenci (elektronicky nebo v listinné podobě) přítomných dětí, obsahující čas příchodu a odchodu dítěte (ověření při kontrole na místě)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050" y="231648"/>
            <a:ext cx="3952301" cy="819238"/>
          </a:xfrm>
          <a:prstGeom prst="rect">
            <a:avLst/>
          </a:prstGeom>
        </p:spPr>
      </p:pic>
    </p:spTree>
    <p:extLst>
      <p:ext uri="{BB962C8B-B14F-4D97-AF65-F5344CB8AC3E}">
        <p14:creationId xmlns:p14="http://schemas.microsoft.com/office/powerpoint/2010/main" val="49389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C7B37F0-03CA-43F7-9FEB-B0014523870A}"/>
              </a:ext>
            </a:extLst>
          </p:cNvPr>
          <p:cNvSpPr>
            <a:spLocks noGrp="1"/>
          </p:cNvSpPr>
          <p:nvPr>
            <p:ph type="title"/>
          </p:nvPr>
        </p:nvSpPr>
        <p:spPr/>
        <p:txBody>
          <a:bodyPr>
            <a:normAutofit/>
          </a:bodyPr>
          <a:lstStyle/>
          <a:p>
            <a:r>
              <a:rPr lang="cs-CZ" sz="4000" b="1" dirty="0"/>
              <a:t>Program semináře</a:t>
            </a:r>
          </a:p>
        </p:txBody>
      </p:sp>
      <p:sp>
        <p:nvSpPr>
          <p:cNvPr id="3" name="Zástupný symbol pro obsah 2">
            <a:extLst>
              <a:ext uri="{FF2B5EF4-FFF2-40B4-BE49-F238E27FC236}">
                <a16:creationId xmlns="" xmlns:a16="http://schemas.microsoft.com/office/drawing/2014/main" id="{19A2154B-3553-4001-BE20-6154E365CC60}"/>
              </a:ext>
            </a:extLst>
          </p:cNvPr>
          <p:cNvSpPr>
            <a:spLocks noGrp="1"/>
          </p:cNvSpPr>
          <p:nvPr>
            <p:ph idx="1"/>
          </p:nvPr>
        </p:nvSpPr>
        <p:spPr>
          <a:xfrm>
            <a:off x="838200" y="2141537"/>
            <a:ext cx="10515600" cy="4351338"/>
          </a:xfrm>
        </p:spPr>
        <p:txBody>
          <a:bodyPr>
            <a:normAutofit/>
          </a:bodyPr>
          <a:lstStyle/>
          <a:p>
            <a:r>
              <a:rPr lang="cs-CZ" sz="2200" dirty="0">
                <a:latin typeface="Corbel" panose="020B0503020204020204" pitchFamily="34" charset="0"/>
              </a:rPr>
              <a:t>Představení výzvy</a:t>
            </a:r>
          </a:p>
          <a:p>
            <a:pPr lvl="1"/>
            <a:r>
              <a:rPr lang="cs-CZ" sz="1800" dirty="0">
                <a:latin typeface="Corbel" panose="020B0503020204020204" pitchFamily="34" charset="0"/>
              </a:rPr>
              <a:t>Podporované aktivity</a:t>
            </a:r>
          </a:p>
          <a:p>
            <a:pPr lvl="1"/>
            <a:r>
              <a:rPr lang="cs-CZ" sz="1800" dirty="0">
                <a:latin typeface="Corbel" panose="020B0503020204020204" pitchFamily="34" charset="0"/>
              </a:rPr>
              <a:t>Indikátory</a:t>
            </a:r>
          </a:p>
          <a:p>
            <a:pPr lvl="1"/>
            <a:r>
              <a:rPr lang="cs-CZ" sz="1800" dirty="0">
                <a:latin typeface="Corbel" panose="020B0503020204020204" pitchFamily="34" charset="0"/>
              </a:rPr>
              <a:t>Způsobilost výdajů</a:t>
            </a:r>
          </a:p>
          <a:p>
            <a:pPr lvl="1"/>
            <a:r>
              <a:rPr lang="cs-CZ" sz="1800" dirty="0">
                <a:latin typeface="Corbel" panose="020B0503020204020204" pitchFamily="34" charset="0"/>
              </a:rPr>
              <a:t>Proces hodnocení a výběru projektů</a:t>
            </a:r>
          </a:p>
          <a:p>
            <a:pPr lvl="1"/>
            <a:r>
              <a:rPr lang="cs-CZ" sz="1800" dirty="0">
                <a:latin typeface="Corbel" panose="020B0503020204020204" pitchFamily="34" charset="0"/>
              </a:rPr>
              <a:t>Publicita</a:t>
            </a:r>
          </a:p>
          <a:p>
            <a:pPr lvl="1"/>
            <a:r>
              <a:rPr lang="cs-CZ" sz="1800" dirty="0">
                <a:latin typeface="Corbel" panose="020B0503020204020204" pitchFamily="34" charset="0"/>
              </a:rPr>
              <a:t>Postup pro podání Žádosti o dotaci na MAS</a:t>
            </a:r>
          </a:p>
          <a:p>
            <a:pPr lvl="1"/>
            <a:r>
              <a:rPr lang="cs-CZ" sz="1800" dirty="0">
                <a:latin typeface="Corbel" panose="020B0503020204020204" pitchFamily="34" charset="0"/>
              </a:rPr>
              <a:t>Zpráva o realizaci</a:t>
            </a:r>
          </a:p>
          <a:p>
            <a:pPr lvl="1"/>
            <a:r>
              <a:rPr lang="cs-CZ" sz="1800" dirty="0">
                <a:latin typeface="Corbel" panose="020B0503020204020204" pitchFamily="34" charset="0"/>
              </a:rPr>
              <a:t>Důležité odkazy</a:t>
            </a:r>
          </a:p>
          <a:p>
            <a:r>
              <a:rPr lang="cs-CZ" sz="2200" dirty="0">
                <a:latin typeface="Corbel" panose="020B0503020204020204" pitchFamily="34" charset="0"/>
              </a:rPr>
              <a:t>Diskuze a dotazy</a:t>
            </a:r>
          </a:p>
        </p:txBody>
      </p:sp>
      <p:pic>
        <p:nvPicPr>
          <p:cNvPr id="6" name="Obrázek 5">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62728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0143F1A-E967-4A99-96B3-911BBC558AF1}"/>
              </a:ext>
            </a:extLst>
          </p:cNvPr>
          <p:cNvSpPr>
            <a:spLocks noGrp="1"/>
          </p:cNvSpPr>
          <p:nvPr>
            <p:ph type="title"/>
          </p:nvPr>
        </p:nvSpPr>
        <p:spPr/>
        <p:txBody>
          <a:bodyPr/>
          <a:lstStyle/>
          <a:p>
            <a:r>
              <a:rPr lang="cs-CZ" b="1" dirty="0"/>
              <a:t>Podmínky cílové skupiny</a:t>
            </a:r>
          </a:p>
        </p:txBody>
      </p:sp>
      <p:sp>
        <p:nvSpPr>
          <p:cNvPr id="3" name="Zástupný symbol pro obsah 2">
            <a:extLst>
              <a:ext uri="{FF2B5EF4-FFF2-40B4-BE49-F238E27FC236}">
                <a16:creationId xmlns="" xmlns:a16="http://schemas.microsoft.com/office/drawing/2014/main" id="{EF07F23B-727B-426D-8EAD-76C03BFBB1CB}"/>
              </a:ext>
            </a:extLst>
          </p:cNvPr>
          <p:cNvSpPr>
            <a:spLocks noGrp="1"/>
          </p:cNvSpPr>
          <p:nvPr>
            <p:ph idx="1"/>
          </p:nvPr>
        </p:nvSpPr>
        <p:spPr>
          <a:xfrm>
            <a:off x="857655" y="1708105"/>
            <a:ext cx="10515600" cy="4741332"/>
          </a:xfrm>
        </p:spPr>
        <p:txBody>
          <a:bodyPr>
            <a:normAutofit lnSpcReduction="10000"/>
          </a:bodyPr>
          <a:lstStyle/>
          <a:p>
            <a:pPr marL="0" indent="0" algn="ctr">
              <a:buNone/>
            </a:pPr>
            <a:r>
              <a:rPr lang="cs-CZ" dirty="0"/>
              <a:t>U cílové skupiny rodičů dětí musí být zajištěna </a:t>
            </a:r>
            <a:r>
              <a:rPr lang="cs-CZ" u="sng" dirty="0"/>
              <a:t>vazba na trh práce</a:t>
            </a:r>
            <a:r>
              <a:rPr lang="cs-CZ" dirty="0"/>
              <a:t>!</a:t>
            </a:r>
          </a:p>
          <a:p>
            <a:pPr marL="0" indent="0" algn="ctr">
              <a:buNone/>
            </a:pPr>
            <a:endParaRPr lang="cs-CZ" dirty="0"/>
          </a:p>
          <a:p>
            <a:pPr marL="0" indent="0">
              <a:buNone/>
            </a:pPr>
            <a:r>
              <a:rPr lang="cs-CZ" sz="2400" dirty="0"/>
              <a:t>Rodiče dětí jsou (alespoň jedno z kritérií níže musí být splněno u OBOU RODIČŮ):</a:t>
            </a:r>
          </a:p>
          <a:p>
            <a:pPr lvl="1"/>
            <a:r>
              <a:rPr lang="cs-CZ" dirty="0"/>
              <a:t>jsou zaměstnaní, vykonávají podnikatelskou činnost,</a:t>
            </a:r>
          </a:p>
          <a:p>
            <a:pPr lvl="1"/>
            <a:r>
              <a:rPr lang="cs-CZ" dirty="0"/>
              <a:t>v případě nezaměstnanosti si zaměstnání aktivně hledají, jsou zapojeni v procesu vzdělávání </a:t>
            </a:r>
            <a:r>
              <a:rPr lang="cs-CZ" sz="2000" dirty="0"/>
              <a:t>či rekvalifikace</a:t>
            </a:r>
          </a:p>
          <a:p>
            <a:pPr marL="0" indent="0">
              <a:buNone/>
            </a:pPr>
            <a:endParaRPr lang="cs-CZ" sz="2400" dirty="0"/>
          </a:p>
          <a:p>
            <a:r>
              <a:rPr lang="cs-CZ" sz="2400" dirty="0"/>
              <a:t>Osoby pečující o dítě: uvedeny v přihlášce dítěte do zařízení</a:t>
            </a:r>
          </a:p>
          <a:p>
            <a:r>
              <a:rPr lang="cs-CZ" sz="2400" dirty="0"/>
              <a:t>V případě střídavé péče: údaje pro jednu z domácností, kde dítě pobývá</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269506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 xmlns:a16="http://schemas.microsoft.com/office/drawing/2014/main" id="{700AA576-B6E1-4E51-84A5-5CD722AF15FA}"/>
              </a:ext>
            </a:extLst>
          </p:cNvPr>
          <p:cNvSpPr>
            <a:spLocks noGrp="1"/>
          </p:cNvSpPr>
          <p:nvPr>
            <p:ph idx="1"/>
          </p:nvPr>
        </p:nvSpPr>
        <p:spPr>
          <a:xfrm>
            <a:off x="385233" y="233891"/>
            <a:ext cx="11421533" cy="6624109"/>
          </a:xfrm>
        </p:spPr>
        <p:txBody>
          <a:bodyPr>
            <a:normAutofit fontScale="85000" lnSpcReduction="20000"/>
          </a:bodyPr>
          <a:lstStyle/>
          <a:p>
            <a:pPr marL="0" indent="0">
              <a:buNone/>
            </a:pPr>
            <a:r>
              <a:rPr lang="cs-CZ" b="1" dirty="0"/>
              <a:t>Doložení vazby rodičů na trh práce:</a:t>
            </a:r>
          </a:p>
          <a:p>
            <a:pPr marL="0" indent="0">
              <a:buNone/>
            </a:pPr>
            <a:endParaRPr lang="cs-CZ" dirty="0"/>
          </a:p>
          <a:p>
            <a:pPr>
              <a:lnSpc>
                <a:spcPct val="120000"/>
              </a:lnSpc>
              <a:spcBef>
                <a:spcPts val="600"/>
              </a:spcBef>
              <a:spcAft>
                <a:spcPts val="600"/>
              </a:spcAft>
            </a:pPr>
            <a:r>
              <a:rPr lang="cs-CZ" sz="2400" b="1" dirty="0"/>
              <a:t>zaměstnaný rodič:</a:t>
            </a:r>
          </a:p>
          <a:p>
            <a:pPr lvl="1">
              <a:lnSpc>
                <a:spcPct val="120000"/>
              </a:lnSpc>
              <a:spcBef>
                <a:spcPts val="600"/>
              </a:spcBef>
              <a:spcAft>
                <a:spcPts val="600"/>
              </a:spcAft>
            </a:pPr>
            <a:r>
              <a:rPr lang="cs-CZ" dirty="0"/>
              <a:t>potvrzení zaměstnavatele o pracovním poměru (pracovní smlouva, DPP, DPČ) s uvedením doby trvání pracovního poměru</a:t>
            </a:r>
          </a:p>
          <a:p>
            <a:pPr>
              <a:lnSpc>
                <a:spcPct val="120000"/>
              </a:lnSpc>
              <a:spcBef>
                <a:spcPts val="600"/>
              </a:spcBef>
              <a:spcAft>
                <a:spcPts val="600"/>
              </a:spcAft>
            </a:pPr>
            <a:r>
              <a:rPr lang="cs-CZ" sz="2400" b="1" dirty="0"/>
              <a:t>OSVČ:</a:t>
            </a:r>
          </a:p>
          <a:p>
            <a:pPr lvl="1">
              <a:lnSpc>
                <a:spcPct val="120000"/>
              </a:lnSpc>
              <a:spcBef>
                <a:spcPts val="600"/>
              </a:spcBef>
              <a:spcAft>
                <a:spcPts val="600"/>
              </a:spcAft>
            </a:pPr>
            <a:r>
              <a:rPr lang="cs-CZ" dirty="0"/>
              <a:t>potvrzení ČSSZ o úhradě odvodů na sociální pojištění</a:t>
            </a:r>
          </a:p>
          <a:p>
            <a:pPr>
              <a:lnSpc>
                <a:spcPct val="120000"/>
              </a:lnSpc>
              <a:spcBef>
                <a:spcPts val="600"/>
              </a:spcBef>
              <a:spcAft>
                <a:spcPts val="600"/>
              </a:spcAft>
            </a:pPr>
            <a:r>
              <a:rPr lang="cs-CZ" sz="2400" b="1" dirty="0"/>
              <a:t>nezaměstnaný rodič:</a:t>
            </a:r>
          </a:p>
          <a:p>
            <a:pPr lvl="1">
              <a:lnSpc>
                <a:spcPct val="120000"/>
              </a:lnSpc>
              <a:spcBef>
                <a:spcPts val="600"/>
              </a:spcBef>
              <a:spcAft>
                <a:spcPts val="600"/>
              </a:spcAft>
            </a:pPr>
            <a:r>
              <a:rPr lang="cs-CZ" dirty="0"/>
              <a:t>potvrzení z ÚP ČR o vedení v evidenci uchazečů o zaměstnání</a:t>
            </a:r>
          </a:p>
          <a:p>
            <a:pPr>
              <a:lnSpc>
                <a:spcPct val="120000"/>
              </a:lnSpc>
              <a:spcBef>
                <a:spcPts val="600"/>
              </a:spcBef>
              <a:spcAft>
                <a:spcPts val="600"/>
              </a:spcAft>
            </a:pPr>
            <a:r>
              <a:rPr lang="cs-CZ" sz="2400" b="1" dirty="0"/>
              <a:t>osoby v procesu vzdělávání:</a:t>
            </a:r>
          </a:p>
          <a:p>
            <a:pPr lvl="1">
              <a:lnSpc>
                <a:spcPct val="120000"/>
              </a:lnSpc>
              <a:spcBef>
                <a:spcPts val="600"/>
              </a:spcBef>
              <a:spcAft>
                <a:spcPts val="600"/>
              </a:spcAft>
            </a:pPr>
            <a:r>
              <a:rPr lang="cs-CZ" dirty="0"/>
              <a:t>potvrzení o studiu</a:t>
            </a:r>
          </a:p>
          <a:p>
            <a:pPr>
              <a:lnSpc>
                <a:spcPct val="120000"/>
              </a:lnSpc>
              <a:spcBef>
                <a:spcPts val="600"/>
              </a:spcBef>
              <a:spcAft>
                <a:spcPts val="600"/>
              </a:spcAft>
            </a:pPr>
            <a:r>
              <a:rPr lang="cs-CZ" sz="2400" b="1" dirty="0"/>
              <a:t>osoby v rekvalifikaci:</a:t>
            </a:r>
          </a:p>
          <a:p>
            <a:pPr lvl="1">
              <a:lnSpc>
                <a:spcPct val="120000"/>
              </a:lnSpc>
              <a:spcBef>
                <a:spcPts val="600"/>
              </a:spcBef>
              <a:spcAft>
                <a:spcPts val="600"/>
              </a:spcAft>
            </a:pPr>
            <a:r>
              <a:rPr lang="cs-CZ" dirty="0"/>
              <a:t>potvrzení o účasti na rekvalifikačním kurzu a certifikát/potvrzení o jeho úspěšném ukončení, v případě ukončení kurzu v době konání projektu</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2679696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2EC4D21-B1B2-43D1-8362-A4AECBB5A923}"/>
              </a:ext>
            </a:extLst>
          </p:cNvPr>
          <p:cNvSpPr>
            <a:spLocks noGrp="1"/>
          </p:cNvSpPr>
          <p:nvPr>
            <p:ph type="title"/>
          </p:nvPr>
        </p:nvSpPr>
        <p:spPr>
          <a:xfrm>
            <a:off x="338668" y="270933"/>
            <a:ext cx="11514664" cy="820208"/>
          </a:xfrm>
        </p:spPr>
        <p:txBody>
          <a:bodyPr>
            <a:normAutofit fontScale="90000"/>
          </a:bodyPr>
          <a:lstStyle/>
          <a:p>
            <a:r>
              <a:rPr lang="cs-CZ" b="1" dirty="0"/>
              <a:t>Povinná dokumentace projektu</a:t>
            </a:r>
            <a:r>
              <a:rPr lang="cs-CZ" dirty="0"/>
              <a:t/>
            </a:r>
            <a:br>
              <a:rPr lang="cs-CZ" dirty="0"/>
            </a:br>
            <a:endParaRPr lang="cs-CZ" dirty="0"/>
          </a:p>
        </p:txBody>
      </p:sp>
      <p:sp>
        <p:nvSpPr>
          <p:cNvPr id="3" name="Zástupný symbol pro obsah 2">
            <a:extLst>
              <a:ext uri="{FF2B5EF4-FFF2-40B4-BE49-F238E27FC236}">
                <a16:creationId xmlns="" xmlns:a16="http://schemas.microsoft.com/office/drawing/2014/main" id="{1D9CAF71-D34A-4582-9F38-4AA3ECB4BCD4}"/>
              </a:ext>
            </a:extLst>
          </p:cNvPr>
          <p:cNvSpPr>
            <a:spLocks noGrp="1"/>
          </p:cNvSpPr>
          <p:nvPr>
            <p:ph idx="1"/>
          </p:nvPr>
        </p:nvSpPr>
        <p:spPr>
          <a:xfrm>
            <a:off x="321733" y="965200"/>
            <a:ext cx="11531599" cy="5621867"/>
          </a:xfrm>
        </p:spPr>
        <p:txBody>
          <a:bodyPr>
            <a:normAutofit/>
          </a:bodyPr>
          <a:lstStyle/>
          <a:p>
            <a:pPr>
              <a:lnSpc>
                <a:spcPct val="120000"/>
              </a:lnSpc>
              <a:spcBef>
                <a:spcPts val="600"/>
              </a:spcBef>
              <a:spcAft>
                <a:spcPts val="600"/>
              </a:spcAft>
            </a:pPr>
            <a:r>
              <a:rPr lang="cs-CZ" sz="2400" dirty="0"/>
              <a:t>Písemná smlouva s rodiči dětí o poskytování služby</a:t>
            </a:r>
          </a:p>
          <a:p>
            <a:pPr>
              <a:lnSpc>
                <a:spcPct val="120000"/>
              </a:lnSpc>
              <a:spcBef>
                <a:spcPts val="600"/>
              </a:spcBef>
              <a:spcAft>
                <a:spcPts val="600"/>
              </a:spcAft>
            </a:pPr>
            <a:r>
              <a:rPr lang="cs-CZ" sz="2400" dirty="0"/>
              <a:t>Evidence přítomnosti dětí</a:t>
            </a:r>
          </a:p>
          <a:p>
            <a:pPr>
              <a:lnSpc>
                <a:spcPct val="120000"/>
              </a:lnSpc>
              <a:spcBef>
                <a:spcPts val="600"/>
              </a:spcBef>
              <a:spcAft>
                <a:spcPts val="600"/>
              </a:spcAft>
            </a:pPr>
            <a:r>
              <a:rPr lang="cs-CZ" sz="2400" dirty="0"/>
              <a:t>Doklady o vazbě rodičů (osob pečujících o děti ve společné domácnosti) na trh práce</a:t>
            </a:r>
          </a:p>
          <a:p>
            <a:pPr>
              <a:lnSpc>
                <a:spcPct val="120000"/>
              </a:lnSpc>
              <a:spcBef>
                <a:spcPts val="600"/>
              </a:spcBef>
              <a:spcAft>
                <a:spcPts val="600"/>
              </a:spcAft>
            </a:pPr>
            <a:r>
              <a:rPr lang="cs-CZ" sz="2400" dirty="0"/>
              <a:t>Frekvence dokládání:</a:t>
            </a:r>
          </a:p>
          <a:p>
            <a:pPr lvl="2">
              <a:lnSpc>
                <a:spcPct val="120000"/>
              </a:lnSpc>
              <a:spcBef>
                <a:spcPts val="600"/>
              </a:spcBef>
              <a:spcAft>
                <a:spcPts val="600"/>
              </a:spcAft>
            </a:pPr>
            <a:r>
              <a:rPr lang="cs-CZ" sz="2400" dirty="0"/>
              <a:t>PŘED přijetím dítěte do zařízení</a:t>
            </a:r>
          </a:p>
          <a:p>
            <a:pPr lvl="2">
              <a:lnSpc>
                <a:spcPct val="120000"/>
              </a:lnSpc>
              <a:spcBef>
                <a:spcPts val="600"/>
              </a:spcBef>
              <a:spcAft>
                <a:spcPts val="600"/>
              </a:spcAft>
            </a:pPr>
            <a:r>
              <a:rPr lang="cs-CZ" sz="2400" dirty="0"/>
              <a:t>AKTUALIZACE při změně</a:t>
            </a:r>
          </a:p>
          <a:p>
            <a:pPr>
              <a:lnSpc>
                <a:spcPct val="120000"/>
              </a:lnSpc>
              <a:spcBef>
                <a:spcPts val="600"/>
              </a:spcBef>
              <a:spcAft>
                <a:spcPts val="600"/>
              </a:spcAft>
            </a:pPr>
            <a:r>
              <a:rPr lang="cs-CZ" sz="2400" dirty="0"/>
              <a:t>Písemná smlouva: aktualizace alespoň na každý školní rok</a:t>
            </a:r>
          </a:p>
          <a:p>
            <a:pPr marL="0" indent="0">
              <a:lnSpc>
                <a:spcPct val="120000"/>
              </a:lnSpc>
              <a:spcBef>
                <a:spcPts val="600"/>
              </a:spcBef>
              <a:spcAft>
                <a:spcPts val="600"/>
              </a:spcAft>
              <a:buNone/>
            </a:pPr>
            <a:r>
              <a:rPr lang="cs-CZ" sz="2400" dirty="0"/>
              <a:t>!Výdaje, které nebudou součástí projektu (např. stravné dětí), ale jsou NEZBYTNÉ pro realizaci projektu, je potřeba PŘESNĚ definovat v projektové žádosti!</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42493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A373724-85CD-4BD7-8367-28676207B501}"/>
              </a:ext>
            </a:extLst>
          </p:cNvPr>
          <p:cNvSpPr>
            <a:spLocks noGrp="1"/>
          </p:cNvSpPr>
          <p:nvPr>
            <p:ph type="title"/>
          </p:nvPr>
        </p:nvSpPr>
        <p:spPr>
          <a:xfrm>
            <a:off x="838200" y="18255"/>
            <a:ext cx="10515600" cy="1048545"/>
          </a:xfrm>
        </p:spPr>
        <p:txBody>
          <a:bodyPr/>
          <a:lstStyle/>
          <a:p>
            <a:r>
              <a:rPr lang="cs-CZ" dirty="0"/>
              <a:t>Podpořené osoby</a:t>
            </a:r>
          </a:p>
        </p:txBody>
      </p:sp>
      <p:sp>
        <p:nvSpPr>
          <p:cNvPr id="3" name="Zástupný symbol pro obsah 2">
            <a:extLst>
              <a:ext uri="{FF2B5EF4-FFF2-40B4-BE49-F238E27FC236}">
                <a16:creationId xmlns="" xmlns:a16="http://schemas.microsoft.com/office/drawing/2014/main" id="{072E6FCC-8CA9-4EB0-9CD0-CA474C5B9A4B}"/>
              </a:ext>
            </a:extLst>
          </p:cNvPr>
          <p:cNvSpPr>
            <a:spLocks noGrp="1"/>
          </p:cNvSpPr>
          <p:nvPr>
            <p:ph idx="1"/>
          </p:nvPr>
        </p:nvSpPr>
        <p:spPr>
          <a:xfrm>
            <a:off x="838200" y="1185333"/>
            <a:ext cx="10515600" cy="5654412"/>
          </a:xfrm>
        </p:spPr>
        <p:txBody>
          <a:bodyPr>
            <a:normAutofit/>
          </a:bodyPr>
          <a:lstStyle/>
          <a:p>
            <a:pPr>
              <a:spcBef>
                <a:spcPts val="1200"/>
              </a:spcBef>
              <a:spcAft>
                <a:spcPts val="1200"/>
              </a:spcAft>
            </a:pPr>
            <a:r>
              <a:rPr lang="cs-CZ" sz="2200" dirty="0"/>
              <a:t>Do indikátorů je možno započítat vždy JEN JEDNOHO z rodičů</a:t>
            </a:r>
          </a:p>
          <a:p>
            <a:pPr marL="914400" lvl="2" indent="0">
              <a:spcBef>
                <a:spcPts val="1200"/>
              </a:spcBef>
              <a:spcAft>
                <a:spcPts val="1200"/>
              </a:spcAft>
              <a:buNone/>
            </a:pPr>
            <a:r>
              <a:rPr lang="cs-CZ" sz="2200" dirty="0"/>
              <a:t>(příp. osob pečujících o dítě ve společné domácnosti)</a:t>
            </a:r>
          </a:p>
          <a:p>
            <a:pPr marL="914400" lvl="2" indent="0">
              <a:spcBef>
                <a:spcPts val="1200"/>
              </a:spcBef>
              <a:spcAft>
                <a:spcPts val="1200"/>
              </a:spcAft>
              <a:buNone/>
            </a:pPr>
            <a:endParaRPr lang="cs-CZ" sz="2200" dirty="0"/>
          </a:p>
          <a:p>
            <a:pPr>
              <a:spcBef>
                <a:spcPts val="1200"/>
              </a:spcBef>
              <a:spcAft>
                <a:spcPts val="1200"/>
              </a:spcAft>
            </a:pPr>
            <a:r>
              <a:rPr lang="cs-CZ" sz="2200" dirty="0"/>
              <a:t>V případě sourozenců:                                 podpořenou osobou je jen JEDEN z rodičů</a:t>
            </a:r>
          </a:p>
          <a:p>
            <a:pPr>
              <a:lnSpc>
                <a:spcPct val="100000"/>
              </a:lnSpc>
              <a:spcBef>
                <a:spcPts val="1200"/>
              </a:spcBef>
              <a:spcAft>
                <a:spcPts val="1200"/>
              </a:spcAft>
            </a:pPr>
            <a:r>
              <a:rPr lang="cs-CZ" sz="2200" dirty="0"/>
              <a:t>V případě využívání více služeb dítětem: podpořenou osobou je jen JEDEN z rodičů</a:t>
            </a:r>
          </a:p>
          <a:p>
            <a:pPr marL="0" indent="0">
              <a:spcBef>
                <a:spcPts val="1200"/>
              </a:spcBef>
              <a:spcAft>
                <a:spcPts val="1200"/>
              </a:spcAft>
              <a:buNone/>
            </a:pPr>
            <a:r>
              <a:rPr lang="cs-CZ" sz="2200" dirty="0"/>
              <a:t>(I V PŘÍPADĚ PĚTI SOUROZENCŮ NA TÁBOŘE BUDE TAK V POČTU ÚČASTNÍKŮ FIGUROVAT RODIČ JEN JEDNOU)</a:t>
            </a:r>
          </a:p>
          <a:p>
            <a:pPr marL="0" indent="0">
              <a:spcBef>
                <a:spcPts val="1200"/>
              </a:spcBef>
              <a:spcAft>
                <a:spcPts val="1200"/>
              </a:spcAft>
              <a:buNone/>
            </a:pPr>
            <a:endParaRPr lang="cs-CZ" sz="2200" dirty="0"/>
          </a:p>
          <a:p>
            <a:pPr>
              <a:spcBef>
                <a:spcPts val="1200"/>
              </a:spcBef>
              <a:spcAft>
                <a:spcPts val="1200"/>
              </a:spcAft>
            </a:pPr>
            <a:r>
              <a:rPr lang="cs-CZ" sz="2200" dirty="0"/>
              <a:t>Dítě ve střídavé péči: podpořenými osobami jsou OBA rodiče</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376588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0208DAB-9BB8-4C8B-8B84-18D7154D4425}"/>
              </a:ext>
            </a:extLst>
          </p:cNvPr>
          <p:cNvSpPr>
            <a:spLocks noGrp="1"/>
          </p:cNvSpPr>
          <p:nvPr>
            <p:ph type="title"/>
          </p:nvPr>
        </p:nvSpPr>
        <p:spPr>
          <a:xfrm>
            <a:off x="838200" y="1"/>
            <a:ext cx="10515600" cy="1509485"/>
          </a:xfrm>
        </p:spPr>
        <p:txBody>
          <a:bodyPr>
            <a:normAutofit/>
          </a:bodyPr>
          <a:lstStyle/>
          <a:p>
            <a:r>
              <a:rPr lang="cs-CZ" b="1" dirty="0"/>
              <a:t>Nepodporované aktivity</a:t>
            </a:r>
          </a:p>
        </p:txBody>
      </p:sp>
      <p:sp>
        <p:nvSpPr>
          <p:cNvPr id="3" name="Zástupný symbol pro obsah 2">
            <a:extLst>
              <a:ext uri="{FF2B5EF4-FFF2-40B4-BE49-F238E27FC236}">
                <a16:creationId xmlns="" xmlns:a16="http://schemas.microsoft.com/office/drawing/2014/main" id="{12163470-EC90-4E2E-A7EF-A251727E696D}"/>
              </a:ext>
            </a:extLst>
          </p:cNvPr>
          <p:cNvSpPr>
            <a:spLocks noGrp="1"/>
          </p:cNvSpPr>
          <p:nvPr>
            <p:ph idx="1"/>
          </p:nvPr>
        </p:nvSpPr>
        <p:spPr>
          <a:xfrm>
            <a:off x="838200" y="1901370"/>
            <a:ext cx="10515600" cy="4758509"/>
          </a:xfrm>
        </p:spPr>
        <p:txBody>
          <a:bodyPr>
            <a:normAutofit/>
          </a:bodyPr>
          <a:lstStyle/>
          <a:p>
            <a:r>
              <a:rPr lang="cs-CZ" sz="2000" dirty="0">
                <a:latin typeface="Corbel" panose="020B0503020204020204" pitchFamily="34" charset="0"/>
              </a:rPr>
              <a:t>Volnočasové aktivity </a:t>
            </a:r>
          </a:p>
          <a:p>
            <a:r>
              <a:rPr lang="cs-CZ" sz="2000" dirty="0">
                <a:latin typeface="Corbel" panose="020B0503020204020204" pitchFamily="34" charset="0"/>
              </a:rPr>
              <a:t>PC/jazykové kurzy jako samostatný projekt </a:t>
            </a:r>
          </a:p>
          <a:p>
            <a:r>
              <a:rPr lang="cs-CZ" sz="2000" dirty="0">
                <a:latin typeface="Corbel" panose="020B0503020204020204" pitchFamily="34" charset="0"/>
              </a:rPr>
              <a:t> Osvětová činnost/kampaně jako samostatný projekt </a:t>
            </a:r>
          </a:p>
          <a:p>
            <a:r>
              <a:rPr lang="cs-CZ" sz="2000" dirty="0">
                <a:latin typeface="Corbel" panose="020B0503020204020204" pitchFamily="34" charset="0"/>
              </a:rPr>
              <a:t>Zahraniční stáže </a:t>
            </a:r>
          </a:p>
          <a:p>
            <a:r>
              <a:rPr lang="cs-CZ" sz="2000" dirty="0">
                <a:latin typeface="Corbel" panose="020B0503020204020204" pitchFamily="34" charset="0"/>
              </a:rPr>
              <a:t>Lesní školky (mimo zákon o dětských skupinách kvůli nesplnění hygienických předpisů) </a:t>
            </a:r>
          </a:p>
          <a:p>
            <a:r>
              <a:rPr lang="cs-CZ" sz="2000" dirty="0">
                <a:latin typeface="Corbel" panose="020B0503020204020204" pitchFamily="34" charset="0"/>
              </a:rPr>
              <a:t> Provoz mateřských a rodinných center </a:t>
            </a:r>
          </a:p>
          <a:p>
            <a:r>
              <a:rPr lang="cs-CZ" sz="2000" dirty="0">
                <a:latin typeface="Corbel" panose="020B0503020204020204" pitchFamily="34" charset="0"/>
              </a:rPr>
              <a:t>Vzdělávání členů realizačního týmu s výjimkou: </a:t>
            </a:r>
          </a:p>
          <a:p>
            <a:pPr lvl="1"/>
            <a:r>
              <a:rPr lang="cs-CZ" sz="1600" dirty="0" smtClean="0">
                <a:latin typeface="Corbel" panose="020B0503020204020204" pitchFamily="34" charset="0"/>
              </a:rPr>
              <a:t>Viz příloha 2. Rokytná </a:t>
            </a:r>
            <a:r>
              <a:rPr lang="cs-CZ" sz="1600" dirty="0" err="1" smtClean="0">
                <a:latin typeface="Corbel" panose="020B0503020204020204" pitchFamily="34" charset="0"/>
              </a:rPr>
              <a:t>Prorodinna</a:t>
            </a:r>
            <a:r>
              <a:rPr lang="cs-CZ" sz="1600" dirty="0" smtClean="0">
                <a:latin typeface="Corbel" panose="020B0503020204020204" pitchFamily="34" charset="0"/>
              </a:rPr>
              <a:t> opatření</a:t>
            </a:r>
            <a:endParaRPr lang="cs-CZ" sz="1600" dirty="0">
              <a:latin typeface="Corbel" panose="020B0503020204020204" pitchFamily="34" charset="0"/>
            </a:endParaRPr>
          </a:p>
          <a:p>
            <a:pPr marL="457200" lvl="1" indent="0">
              <a:buNone/>
            </a:pPr>
            <a:endParaRPr lang="cs-CZ" sz="1600" dirty="0">
              <a:latin typeface="Corbel" panose="020B0503020204020204" pitchFamily="34" charset="0"/>
            </a:endParaRPr>
          </a:p>
          <a:p>
            <a:pPr marL="0" indent="0">
              <a:buNone/>
            </a:pPr>
            <a:r>
              <a:rPr lang="cs-CZ" sz="2000" dirty="0">
                <a:latin typeface="Corbel" panose="020B0503020204020204" pitchFamily="34" charset="0"/>
              </a:rPr>
              <a:t>Potřebnost vzdělávacích aktivit zdůvodní žadatel v projektové žádosti.</a:t>
            </a:r>
          </a:p>
          <a:p>
            <a:pPr marL="0" indent="0">
              <a:buNone/>
            </a:pPr>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834791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26D4036-53AF-4EBD-AA13-4C0DDC71F1F2}"/>
              </a:ext>
            </a:extLst>
          </p:cNvPr>
          <p:cNvSpPr>
            <a:spLocks noGrp="1"/>
          </p:cNvSpPr>
          <p:nvPr>
            <p:ph type="title"/>
          </p:nvPr>
        </p:nvSpPr>
        <p:spPr>
          <a:xfrm>
            <a:off x="838200" y="2727960"/>
            <a:ext cx="10515600" cy="2270760"/>
          </a:xfrm>
        </p:spPr>
        <p:txBody>
          <a:bodyPr>
            <a:normAutofit/>
          </a:bodyPr>
          <a:lstStyle/>
          <a:p>
            <a:pPr algn="ctr"/>
            <a:r>
              <a:rPr lang="cs-CZ" sz="5400" b="1" dirty="0">
                <a:latin typeface="Corbel" panose="020B0503020204020204" pitchFamily="34" charset="0"/>
              </a:rPr>
              <a:t>Indikátory</a:t>
            </a:r>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49" y="5571744"/>
            <a:ext cx="3952301" cy="819238"/>
          </a:xfrm>
          <a:prstGeom prst="rect">
            <a:avLst/>
          </a:prstGeom>
        </p:spPr>
      </p:pic>
    </p:spTree>
    <p:extLst>
      <p:ext uri="{BB962C8B-B14F-4D97-AF65-F5344CB8AC3E}">
        <p14:creationId xmlns:p14="http://schemas.microsoft.com/office/powerpoint/2010/main" val="4271645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76CA65D-5237-4F4E-83A9-C55DA0A15A5F}"/>
              </a:ext>
            </a:extLst>
          </p:cNvPr>
          <p:cNvSpPr>
            <a:spLocks noGrp="1"/>
          </p:cNvSpPr>
          <p:nvPr>
            <p:ph type="title"/>
          </p:nvPr>
        </p:nvSpPr>
        <p:spPr/>
        <p:txBody>
          <a:bodyPr/>
          <a:lstStyle/>
          <a:p>
            <a:pPr algn="ctr"/>
            <a:r>
              <a:rPr lang="cs-CZ" b="1" dirty="0"/>
              <a:t>Indikátory</a:t>
            </a:r>
            <a:endParaRPr lang="cs-CZ" dirty="0"/>
          </a:p>
        </p:txBody>
      </p:sp>
      <p:sp>
        <p:nvSpPr>
          <p:cNvPr id="3" name="Zástupný symbol pro obsah 2">
            <a:extLst>
              <a:ext uri="{FF2B5EF4-FFF2-40B4-BE49-F238E27FC236}">
                <a16:creationId xmlns="" xmlns:a16="http://schemas.microsoft.com/office/drawing/2014/main" id="{93D96508-81F7-4F69-8C81-1B338DA49A84}"/>
              </a:ext>
            </a:extLst>
          </p:cNvPr>
          <p:cNvSpPr>
            <a:spLocks noGrp="1"/>
          </p:cNvSpPr>
          <p:nvPr>
            <p:ph idx="1"/>
          </p:nvPr>
        </p:nvSpPr>
        <p:spPr>
          <a:xfrm>
            <a:off x="838200" y="1825625"/>
            <a:ext cx="10515600" cy="4667250"/>
          </a:xfrm>
        </p:spPr>
        <p:txBody>
          <a:bodyPr/>
          <a:lstStyle/>
          <a:p>
            <a:pPr>
              <a:lnSpc>
                <a:spcPct val="100000"/>
              </a:lnSpc>
              <a:spcAft>
                <a:spcPts val="600"/>
              </a:spcAft>
            </a:pPr>
            <a:r>
              <a:rPr lang="cs-CZ" sz="2400" dirty="0">
                <a:latin typeface="Corbel" panose="020B0503020204020204" pitchFamily="34" charset="0"/>
              </a:rPr>
              <a:t>Nástroje pro měření dosažených efektů projektových aktivit</a:t>
            </a:r>
          </a:p>
          <a:p>
            <a:pPr>
              <a:lnSpc>
                <a:spcPct val="100000"/>
              </a:lnSpc>
              <a:spcAft>
                <a:spcPts val="600"/>
              </a:spcAft>
            </a:pPr>
            <a:r>
              <a:rPr lang="cs-CZ" sz="2400" dirty="0">
                <a:latin typeface="Corbel" panose="020B0503020204020204" pitchFamily="34" charset="0"/>
              </a:rPr>
              <a:t>Indikátory výstupů – povinné k dodržení (cílová hodnota je nenulová)</a:t>
            </a:r>
          </a:p>
          <a:p>
            <a:pPr>
              <a:lnSpc>
                <a:spcPct val="100000"/>
              </a:lnSpc>
              <a:spcAft>
                <a:spcPts val="600"/>
              </a:spcAft>
            </a:pPr>
            <a:r>
              <a:rPr lang="cs-CZ" sz="2400" dirty="0">
                <a:latin typeface="Corbel" panose="020B0503020204020204" pitchFamily="34" charset="0"/>
              </a:rPr>
              <a:t>Indikátory výsledků -  nepovinné k dodržení, ale nutné sledovat</a:t>
            </a:r>
          </a:p>
          <a:p>
            <a:pPr>
              <a:lnSpc>
                <a:spcPct val="100000"/>
              </a:lnSpc>
              <a:spcAft>
                <a:spcPts val="600"/>
              </a:spcAft>
            </a:pPr>
            <a:endParaRPr lang="cs-CZ" sz="2400" dirty="0">
              <a:latin typeface="Corbel" panose="020B0503020204020204" pitchFamily="34" charset="0"/>
            </a:endParaRPr>
          </a:p>
          <a:p>
            <a:pPr>
              <a:lnSpc>
                <a:spcPct val="100000"/>
              </a:lnSpc>
              <a:spcAft>
                <a:spcPts val="600"/>
              </a:spcAft>
            </a:pPr>
            <a:r>
              <a:rPr lang="cs-CZ" sz="2400" dirty="0">
                <a:latin typeface="Corbel" panose="020B0503020204020204" pitchFamily="34" charset="0"/>
              </a:rPr>
              <a:t>Žadatel volí pouze ty indikátory z výzvy, které jsou relevantní pro jeho projekt.</a:t>
            </a:r>
          </a:p>
          <a:p>
            <a:pPr>
              <a:lnSpc>
                <a:spcPct val="100000"/>
              </a:lnSpc>
              <a:spcAft>
                <a:spcPts val="600"/>
              </a:spcAft>
            </a:pPr>
            <a:r>
              <a:rPr lang="cs-CZ" sz="2400" dirty="0">
                <a:latin typeface="Corbel" panose="020B0503020204020204" pitchFamily="34" charset="0"/>
              </a:rPr>
              <a:t>Ve zprávách o realizaci projektu se uvádějí kumulativně, tj. souhrnně za období od počátku projektu do konce příslušného monitorovacího období.</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1648009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0D8D7E0-37B0-41A4-AF19-DB6BCB879B70}"/>
              </a:ext>
            </a:extLst>
          </p:cNvPr>
          <p:cNvSpPr>
            <a:spLocks noGrp="1"/>
          </p:cNvSpPr>
          <p:nvPr>
            <p:ph type="title"/>
          </p:nvPr>
        </p:nvSpPr>
        <p:spPr/>
        <p:txBody>
          <a:bodyPr/>
          <a:lstStyle/>
          <a:p>
            <a:r>
              <a:rPr lang="cs-CZ" b="1" dirty="0"/>
              <a:t>Povinnosti související s indikátory</a:t>
            </a:r>
            <a:endParaRPr lang="cs-CZ" dirty="0"/>
          </a:p>
        </p:txBody>
      </p:sp>
      <p:sp>
        <p:nvSpPr>
          <p:cNvPr id="3" name="Zástupný symbol pro obsah 2">
            <a:extLst>
              <a:ext uri="{FF2B5EF4-FFF2-40B4-BE49-F238E27FC236}">
                <a16:creationId xmlns="" xmlns:a16="http://schemas.microsoft.com/office/drawing/2014/main" id="{7F825A00-1ADF-4E62-A67B-894E6F241213}"/>
              </a:ext>
            </a:extLst>
          </p:cNvPr>
          <p:cNvSpPr>
            <a:spLocks noGrp="1"/>
          </p:cNvSpPr>
          <p:nvPr>
            <p:ph idx="1"/>
          </p:nvPr>
        </p:nvSpPr>
        <p:spPr>
          <a:xfrm>
            <a:off x="838199" y="1825625"/>
            <a:ext cx="10990943" cy="4667250"/>
          </a:xfrm>
        </p:spPr>
        <p:txBody>
          <a:bodyPr>
            <a:normAutofit fontScale="92500" lnSpcReduction="20000"/>
          </a:bodyPr>
          <a:lstStyle/>
          <a:p>
            <a:r>
              <a:rPr lang="cs-CZ" dirty="0"/>
              <a:t>Povinnost stanovit v žádosti cílové hodnoty indikátorů</a:t>
            </a:r>
          </a:p>
          <a:p>
            <a:pPr marL="0" indent="0">
              <a:buNone/>
            </a:pPr>
            <a:r>
              <a:rPr lang="cs-CZ" dirty="0"/>
              <a:t>	- včetně popisu způsobu stanovení této hodnoty</a:t>
            </a:r>
          </a:p>
          <a:p>
            <a:r>
              <a:rPr lang="cs-CZ" dirty="0"/>
              <a:t>Nastavení je závazné</a:t>
            </a:r>
          </a:p>
          <a:p>
            <a:pPr marL="0" indent="0">
              <a:buNone/>
            </a:pPr>
            <a:r>
              <a:rPr lang="cs-CZ" dirty="0"/>
              <a:t>	- úprava – podstatnou změnou</a:t>
            </a:r>
          </a:p>
          <a:p>
            <a:pPr marL="0" indent="0">
              <a:buNone/>
            </a:pPr>
            <a:r>
              <a:rPr lang="cs-CZ" dirty="0"/>
              <a:t>	- při nesplnění – sankce</a:t>
            </a:r>
          </a:p>
          <a:p>
            <a:r>
              <a:rPr lang="cs-CZ" dirty="0"/>
              <a:t>Průběžné sledování jejich naplnění</a:t>
            </a:r>
          </a:p>
          <a:p>
            <a:pPr marL="0" indent="0">
              <a:buNone/>
            </a:pPr>
            <a:r>
              <a:rPr lang="cs-CZ" dirty="0"/>
              <a:t>	- ve zprávách o realizaci projektu</a:t>
            </a:r>
          </a:p>
          <a:p>
            <a:r>
              <a:rPr lang="cs-CZ" dirty="0"/>
              <a:t>Prokazatelnost vykazovaných hodnot</a:t>
            </a:r>
          </a:p>
          <a:p>
            <a:pPr marL="457200" lvl="1" indent="0">
              <a:lnSpc>
                <a:spcPct val="110000"/>
              </a:lnSpc>
              <a:spcBef>
                <a:spcPts val="0"/>
              </a:spcBef>
              <a:buNone/>
            </a:pPr>
            <a:r>
              <a:rPr lang="cs-CZ" dirty="0"/>
              <a:t>	- záznamy o každém klientovi, prezenční listiny atd. ověřitelné případnou         </a:t>
            </a:r>
          </a:p>
          <a:p>
            <a:pPr marL="457200" lvl="1" indent="0">
              <a:lnSpc>
                <a:spcPct val="110000"/>
              </a:lnSpc>
              <a:spcBef>
                <a:spcPts val="0"/>
              </a:spcBef>
              <a:buNone/>
            </a:pPr>
            <a:r>
              <a:rPr lang="cs-CZ" dirty="0"/>
              <a:t>         kontrolou, monitorovacími listy</a:t>
            </a:r>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145" y="1108753"/>
            <a:ext cx="3952301" cy="819238"/>
          </a:xfrm>
          <a:prstGeom prst="rect">
            <a:avLst/>
          </a:prstGeom>
        </p:spPr>
      </p:pic>
    </p:spTree>
    <p:extLst>
      <p:ext uri="{BB962C8B-B14F-4D97-AF65-F5344CB8AC3E}">
        <p14:creationId xmlns:p14="http://schemas.microsoft.com/office/powerpoint/2010/main" val="3545923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6AFE697-C58B-4548-B6BE-4FEFF1A88A99}"/>
              </a:ext>
            </a:extLst>
          </p:cNvPr>
          <p:cNvSpPr>
            <a:spLocks noGrp="1"/>
          </p:cNvSpPr>
          <p:nvPr>
            <p:ph type="title"/>
          </p:nvPr>
        </p:nvSpPr>
        <p:spPr/>
        <p:txBody>
          <a:bodyPr/>
          <a:lstStyle/>
          <a:p>
            <a:pPr algn="ctr"/>
            <a:r>
              <a:rPr lang="cs-CZ" b="1" dirty="0">
                <a:latin typeface="Corbel" panose="020B0503020204020204" pitchFamily="34" charset="0"/>
              </a:rPr>
              <a:t>Indikátory výstupu</a:t>
            </a:r>
          </a:p>
        </p:txBody>
      </p:sp>
      <p:graphicFrame>
        <p:nvGraphicFramePr>
          <p:cNvPr id="16" name="Zástupný symbol pro obsah 15">
            <a:extLst>
              <a:ext uri="{FF2B5EF4-FFF2-40B4-BE49-F238E27FC236}">
                <a16:creationId xmlns="" xmlns:a16="http://schemas.microsoft.com/office/drawing/2014/main" id="{02E402ED-AB8F-4FB5-B3ED-A69F5A2912E9}"/>
              </a:ext>
            </a:extLst>
          </p:cNvPr>
          <p:cNvGraphicFramePr>
            <a:graphicFrameLocks noGrp="1"/>
          </p:cNvGraphicFramePr>
          <p:nvPr>
            <p:ph idx="1"/>
            <p:extLst>
              <p:ext uri="{D42A27DB-BD31-4B8C-83A1-F6EECF244321}">
                <p14:modId xmlns:p14="http://schemas.microsoft.com/office/powerpoint/2010/main" val="2604079947"/>
              </p:ext>
            </p:extLst>
          </p:nvPr>
        </p:nvGraphicFramePr>
        <p:xfrm>
          <a:off x="838200" y="1393371"/>
          <a:ext cx="10515600" cy="3022059"/>
        </p:xfrm>
        <a:graphic>
          <a:graphicData uri="http://schemas.openxmlformats.org/drawingml/2006/table">
            <a:tbl>
              <a:tblPr firstRow="1" firstCol="1" bandRow="1">
                <a:tableStyleId>{5C22544A-7EE6-4342-B048-85BDC9FD1C3A}</a:tableStyleId>
              </a:tblPr>
              <a:tblGrid>
                <a:gridCol w="1442740">
                  <a:extLst>
                    <a:ext uri="{9D8B030D-6E8A-4147-A177-3AD203B41FA5}">
                      <a16:colId xmlns="" xmlns:a16="http://schemas.microsoft.com/office/drawing/2014/main" val="17854364"/>
                    </a:ext>
                  </a:extLst>
                </a:gridCol>
                <a:gridCol w="4778289">
                  <a:extLst>
                    <a:ext uri="{9D8B030D-6E8A-4147-A177-3AD203B41FA5}">
                      <a16:colId xmlns="" xmlns:a16="http://schemas.microsoft.com/office/drawing/2014/main" val="2867519443"/>
                    </a:ext>
                  </a:extLst>
                </a:gridCol>
                <a:gridCol w="2143079">
                  <a:extLst>
                    <a:ext uri="{9D8B030D-6E8A-4147-A177-3AD203B41FA5}">
                      <a16:colId xmlns="" xmlns:a16="http://schemas.microsoft.com/office/drawing/2014/main" val="2041488682"/>
                    </a:ext>
                  </a:extLst>
                </a:gridCol>
                <a:gridCol w="2151492">
                  <a:extLst>
                    <a:ext uri="{9D8B030D-6E8A-4147-A177-3AD203B41FA5}">
                      <a16:colId xmlns="" xmlns:a16="http://schemas.microsoft.com/office/drawing/2014/main" val="1667540353"/>
                    </a:ext>
                  </a:extLst>
                </a:gridCol>
              </a:tblGrid>
              <a:tr h="1007353">
                <a:tc>
                  <a:txBody>
                    <a:bodyPr/>
                    <a:lstStyle/>
                    <a:p>
                      <a:pPr>
                        <a:lnSpc>
                          <a:spcPct val="115000"/>
                        </a:lnSpc>
                        <a:spcAft>
                          <a:spcPts val="600"/>
                        </a:spcAft>
                      </a:pPr>
                      <a:r>
                        <a:rPr lang="cs-CZ" sz="2000" dirty="0">
                          <a:effectLst/>
                          <a:latin typeface="Corbel" panose="020B0503020204020204" pitchFamily="34" charset="0"/>
                        </a:rPr>
                        <a:t>Kód</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Název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Měrná jednotka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Typ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79252903"/>
                  </a:ext>
                </a:extLst>
              </a:tr>
              <a:tr h="1007353">
                <a:tc>
                  <a:txBody>
                    <a:bodyPr/>
                    <a:lstStyle/>
                    <a:p>
                      <a:pPr>
                        <a:lnSpc>
                          <a:spcPct val="115000"/>
                        </a:lnSpc>
                        <a:spcAft>
                          <a:spcPts val="600"/>
                        </a:spcAft>
                      </a:pPr>
                      <a:r>
                        <a:rPr lang="cs-CZ" sz="2000">
                          <a:effectLst/>
                          <a:latin typeface="Corbel" panose="020B0503020204020204" pitchFamily="34" charset="0"/>
                        </a:rPr>
                        <a:t>60000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Celkový počet účastníků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Výstup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1698737"/>
                  </a:ext>
                </a:extLst>
              </a:tr>
              <a:tr h="1007353">
                <a:tc>
                  <a:txBody>
                    <a:bodyPr/>
                    <a:lstStyle/>
                    <a:p>
                      <a:pPr>
                        <a:lnSpc>
                          <a:spcPct val="115000"/>
                        </a:lnSpc>
                        <a:spcAft>
                          <a:spcPts val="600"/>
                        </a:spcAft>
                      </a:pPr>
                      <a:r>
                        <a:rPr lang="cs-CZ" sz="2000">
                          <a:effectLst/>
                          <a:latin typeface="Corbel" panose="020B0503020204020204" pitchFamily="34" charset="0"/>
                        </a:rPr>
                        <a:t>50001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Kapacita podporovaných zařízení péče o děti nebo vzdělávacích zařízení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2000">
                          <a:effectLst/>
                          <a:latin typeface="Corbel" panose="020B0503020204020204" pitchFamily="34" charset="0"/>
                        </a:rPr>
                        <a:t>Osoby </a:t>
                      </a:r>
                      <a:endParaRPr lang="cs-CZ" sz="20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2000" dirty="0">
                          <a:effectLst/>
                          <a:latin typeface="Corbel" panose="020B0503020204020204" pitchFamily="34" charset="0"/>
                        </a:rPr>
                        <a:t>Výstup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26167758"/>
                  </a:ext>
                </a:extLst>
              </a:tr>
            </a:tbl>
          </a:graphicData>
        </a:graphic>
      </p:graphicFrame>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4123484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1683698-D376-4E5E-B93D-E40956415DB6}"/>
              </a:ext>
            </a:extLst>
          </p:cNvPr>
          <p:cNvSpPr>
            <a:spLocks noGrp="1"/>
          </p:cNvSpPr>
          <p:nvPr>
            <p:ph type="title"/>
          </p:nvPr>
        </p:nvSpPr>
        <p:spPr/>
        <p:txBody>
          <a:bodyPr/>
          <a:lstStyle/>
          <a:p>
            <a:r>
              <a:rPr lang="cs-CZ"/>
              <a:t>Indikátory výsledku</a:t>
            </a:r>
            <a:endParaRPr lang="cs-CZ" dirty="0"/>
          </a:p>
        </p:txBody>
      </p:sp>
      <p:graphicFrame>
        <p:nvGraphicFramePr>
          <p:cNvPr id="6" name="Zástupný symbol pro obsah 5">
            <a:extLst>
              <a:ext uri="{FF2B5EF4-FFF2-40B4-BE49-F238E27FC236}">
                <a16:creationId xmlns="" xmlns:a16="http://schemas.microsoft.com/office/drawing/2014/main" id="{0E48BE46-5066-4C2F-89F5-AF7F2780FD5A}"/>
              </a:ext>
            </a:extLst>
          </p:cNvPr>
          <p:cNvGraphicFramePr>
            <a:graphicFrameLocks noGrp="1"/>
          </p:cNvGraphicFramePr>
          <p:nvPr>
            <p:ph idx="1"/>
            <p:extLst>
              <p:ext uri="{D42A27DB-BD31-4B8C-83A1-F6EECF244321}">
                <p14:modId xmlns:p14="http://schemas.microsoft.com/office/powerpoint/2010/main" val="833904222"/>
              </p:ext>
            </p:extLst>
          </p:nvPr>
        </p:nvGraphicFramePr>
        <p:xfrm>
          <a:off x="292608" y="1330326"/>
          <a:ext cx="10727817" cy="3761803"/>
        </p:xfrm>
        <a:graphic>
          <a:graphicData uri="http://schemas.openxmlformats.org/drawingml/2006/table">
            <a:tbl>
              <a:tblPr firstRow="1" firstCol="1" bandRow="1">
                <a:tableStyleId>{5C22544A-7EE6-4342-B048-85BDC9FD1C3A}</a:tableStyleId>
              </a:tblPr>
              <a:tblGrid>
                <a:gridCol w="1214272">
                  <a:extLst>
                    <a:ext uri="{9D8B030D-6E8A-4147-A177-3AD203B41FA5}">
                      <a16:colId xmlns="" xmlns:a16="http://schemas.microsoft.com/office/drawing/2014/main" val="1991706279"/>
                    </a:ext>
                  </a:extLst>
                </a:gridCol>
                <a:gridCol w="6055970">
                  <a:extLst>
                    <a:ext uri="{9D8B030D-6E8A-4147-A177-3AD203B41FA5}">
                      <a16:colId xmlns="" xmlns:a16="http://schemas.microsoft.com/office/drawing/2014/main" val="1189822938"/>
                    </a:ext>
                  </a:extLst>
                </a:gridCol>
                <a:gridCol w="1447800">
                  <a:extLst>
                    <a:ext uri="{9D8B030D-6E8A-4147-A177-3AD203B41FA5}">
                      <a16:colId xmlns="" xmlns:a16="http://schemas.microsoft.com/office/drawing/2014/main" val="3090051758"/>
                    </a:ext>
                  </a:extLst>
                </a:gridCol>
                <a:gridCol w="2009775">
                  <a:extLst>
                    <a:ext uri="{9D8B030D-6E8A-4147-A177-3AD203B41FA5}">
                      <a16:colId xmlns="" xmlns:a16="http://schemas.microsoft.com/office/drawing/2014/main" val="3242603136"/>
                    </a:ext>
                  </a:extLst>
                </a:gridCol>
              </a:tblGrid>
              <a:tr h="362222">
                <a:tc>
                  <a:txBody>
                    <a:bodyPr/>
                    <a:lstStyle/>
                    <a:p>
                      <a:pPr>
                        <a:lnSpc>
                          <a:spcPct val="115000"/>
                        </a:lnSpc>
                        <a:spcAft>
                          <a:spcPts val="600"/>
                        </a:spcAft>
                      </a:pPr>
                      <a:r>
                        <a:rPr lang="cs-CZ" sz="1800" dirty="0">
                          <a:effectLst/>
                          <a:latin typeface="Corbel" panose="020B0503020204020204" pitchFamily="34" charset="0"/>
                        </a:rPr>
                        <a:t>Kód</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dirty="0">
                          <a:effectLst/>
                          <a:latin typeface="Corbel" panose="020B0503020204020204" pitchFamily="34" charset="0"/>
                        </a:rPr>
                        <a:t>Název indikátoru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Měrná jednotka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Typ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996480"/>
                  </a:ext>
                </a:extLst>
              </a:tr>
              <a:tr h="533613">
                <a:tc>
                  <a:txBody>
                    <a:bodyPr/>
                    <a:lstStyle/>
                    <a:p>
                      <a:pPr>
                        <a:lnSpc>
                          <a:spcPct val="115000"/>
                        </a:lnSpc>
                        <a:spcAft>
                          <a:spcPts val="600"/>
                        </a:spcAft>
                      </a:pPr>
                      <a:r>
                        <a:rPr lang="cs-CZ" sz="1800">
                          <a:effectLst/>
                          <a:latin typeface="Corbel" panose="020B0503020204020204" pitchFamily="34" charset="0"/>
                        </a:rPr>
                        <a:t>50110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využívajících zařízení péče o děti předškolního věku</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01808390"/>
                  </a:ext>
                </a:extLst>
              </a:tr>
              <a:tr h="533613">
                <a:tc>
                  <a:txBody>
                    <a:bodyPr/>
                    <a:lstStyle/>
                    <a:p>
                      <a:pPr>
                        <a:lnSpc>
                          <a:spcPct val="115000"/>
                        </a:lnSpc>
                        <a:spcAft>
                          <a:spcPts val="600"/>
                        </a:spcAft>
                      </a:pPr>
                      <a:r>
                        <a:rPr lang="cs-CZ" sz="1800">
                          <a:effectLst/>
                          <a:latin typeface="Corbel" panose="020B0503020204020204" pitchFamily="34" charset="0"/>
                        </a:rPr>
                        <a:t>50120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využívajících zařízení péče o děti ve věku do 3 let</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15358747"/>
                  </a:ext>
                </a:extLst>
              </a:tr>
              <a:tr h="533613">
                <a:tc>
                  <a:txBody>
                    <a:bodyPr/>
                    <a:lstStyle/>
                    <a:p>
                      <a:pPr>
                        <a:lnSpc>
                          <a:spcPct val="115000"/>
                        </a:lnSpc>
                        <a:spcAft>
                          <a:spcPts val="600"/>
                        </a:spcAft>
                      </a:pPr>
                      <a:r>
                        <a:rPr lang="cs-CZ" sz="1800" dirty="0">
                          <a:effectLst/>
                          <a:latin typeface="Corbel" panose="020B0503020204020204" pitchFamily="34" charset="0"/>
                        </a:rPr>
                        <a:t>50130</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pracujících v rámci flexibilních forem práce</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dirty="0">
                          <a:effectLst/>
                          <a:latin typeface="Corbel" panose="020B0503020204020204" pitchFamily="34" charset="0"/>
                        </a:rPr>
                        <a:t>výsledek</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84016696"/>
                  </a:ext>
                </a:extLst>
              </a:tr>
              <a:tr h="899092">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80500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Počet napsaných a zveřejněných analytických  strategických dokumentů (vč. evaluačních)</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Dokument</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výstup</a:t>
                      </a:r>
                    </a:p>
                  </a:txBody>
                  <a:tcPr marL="0" marR="0" marT="0" marB="0"/>
                </a:tc>
                <a:extLst>
                  <a:ext uri="{0D108BD9-81ED-4DB2-BD59-A6C34878D82A}">
                    <a16:rowId xmlns="" xmlns:a16="http://schemas.microsoft.com/office/drawing/2014/main" val="3207783479"/>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50105</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Počet zaměstnavatelů, kteří podporují flexibilní formy zaměstnání</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Podniky</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Výstup</a:t>
                      </a:r>
                    </a:p>
                  </a:txBody>
                  <a:tcPr marL="0" marR="0" marT="0" marB="0"/>
                </a:tc>
                <a:extLst>
                  <a:ext uri="{0D108BD9-81ED-4DB2-BD59-A6C34878D82A}">
                    <a16:rowId xmlns="" xmlns:a16="http://schemas.microsoft.com/office/drawing/2014/main" val="435939568"/>
                  </a:ext>
                </a:extLst>
              </a:tr>
            </a:tbl>
          </a:graphicData>
        </a:graphic>
      </p:graphicFrame>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9820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E30816F-F361-412F-8664-9F10C1995C4A}"/>
              </a:ext>
            </a:extLst>
          </p:cNvPr>
          <p:cNvSpPr>
            <a:spLocks noGrp="1"/>
          </p:cNvSpPr>
          <p:nvPr>
            <p:ph type="title"/>
          </p:nvPr>
        </p:nvSpPr>
        <p:spPr>
          <a:xfrm>
            <a:off x="838200" y="365125"/>
            <a:ext cx="10515600" cy="1509395"/>
          </a:xfrm>
        </p:spPr>
        <p:txBody>
          <a:bodyPr>
            <a:normAutofit/>
          </a:bodyPr>
          <a:lstStyle/>
          <a:p>
            <a:r>
              <a:rPr lang="cs-CZ" b="1" dirty="0">
                <a:latin typeface="Corbel" panose="020B0503020204020204" pitchFamily="34" charset="0"/>
              </a:rPr>
              <a:t>Představení </a:t>
            </a:r>
            <a:r>
              <a:rPr lang="cs-CZ" b="1" dirty="0" smtClean="0">
                <a:latin typeface="Corbel" panose="020B0503020204020204" pitchFamily="34" charset="0"/>
              </a:rPr>
              <a:t>1. </a:t>
            </a:r>
            <a:r>
              <a:rPr lang="cs-CZ" b="1" dirty="0">
                <a:latin typeface="Corbel" panose="020B0503020204020204" pitchFamily="34" charset="0"/>
              </a:rPr>
              <a:t>Výzvy - Prorodinná opatření</a:t>
            </a:r>
          </a:p>
        </p:txBody>
      </p:sp>
      <p:sp>
        <p:nvSpPr>
          <p:cNvPr id="3" name="Zástupný symbol pro obsah 2">
            <a:extLst>
              <a:ext uri="{FF2B5EF4-FFF2-40B4-BE49-F238E27FC236}">
                <a16:creationId xmlns="" xmlns:a16="http://schemas.microsoft.com/office/drawing/2014/main" id="{6EDC1589-3172-4557-9685-704B10737E88}"/>
              </a:ext>
            </a:extLst>
          </p:cNvPr>
          <p:cNvSpPr>
            <a:spLocks noGrp="1"/>
          </p:cNvSpPr>
          <p:nvPr>
            <p:ph idx="1"/>
          </p:nvPr>
        </p:nvSpPr>
        <p:spPr>
          <a:xfrm>
            <a:off x="838199" y="2270760"/>
            <a:ext cx="10787743" cy="4222115"/>
          </a:xfrm>
        </p:spPr>
        <p:txBody>
          <a:bodyPr>
            <a:noAutofit/>
          </a:bodyPr>
          <a:lstStyle/>
          <a:p>
            <a:pPr>
              <a:spcAft>
                <a:spcPts val="600"/>
              </a:spcAft>
            </a:pPr>
            <a:r>
              <a:rPr lang="cs-CZ" sz="2200" b="1" dirty="0">
                <a:latin typeface="Corbel" panose="020B0503020204020204" pitchFamily="34" charset="0"/>
              </a:rPr>
              <a:t>Číslo výzvy: </a:t>
            </a:r>
            <a:r>
              <a:rPr lang="cs-CZ" sz="2000" b="1" dirty="0" smtClean="0"/>
              <a:t>961/03_16_047/CLLD_17_03_035</a:t>
            </a:r>
            <a:endParaRPr lang="cs-CZ" sz="2000" b="1" dirty="0">
              <a:latin typeface="Corbel" panose="020B0503020204020204" pitchFamily="34" charset="0"/>
            </a:endParaRPr>
          </a:p>
          <a:p>
            <a:pPr>
              <a:spcAft>
                <a:spcPts val="600"/>
              </a:spcAft>
            </a:pPr>
            <a:r>
              <a:rPr lang="cs-CZ" sz="2200" b="1" dirty="0">
                <a:latin typeface="Corbel" panose="020B0503020204020204" pitchFamily="34" charset="0"/>
              </a:rPr>
              <a:t>Prioritní osa 2 </a:t>
            </a:r>
            <a:r>
              <a:rPr lang="cs-CZ" sz="2200" dirty="0">
                <a:latin typeface="Corbel" panose="020B0503020204020204" pitchFamily="34" charset="0"/>
              </a:rPr>
              <a:t>Sociální začleňování a boj s chudobou</a:t>
            </a:r>
          </a:p>
          <a:p>
            <a:pPr>
              <a:spcAft>
                <a:spcPts val="600"/>
              </a:spcAft>
            </a:pPr>
            <a:r>
              <a:rPr lang="cs-CZ" sz="2200" b="1" dirty="0">
                <a:latin typeface="Corbel" panose="020B0503020204020204" pitchFamily="34" charset="0"/>
              </a:rPr>
              <a:t>Investiční priorita 2.3 </a:t>
            </a:r>
            <a:r>
              <a:rPr lang="cs-CZ" sz="2200" dirty="0">
                <a:latin typeface="Corbel" panose="020B0503020204020204" pitchFamily="34" charset="0"/>
              </a:rPr>
              <a:t>2.3 Strategie komunitně vedeného místního rozvoje</a:t>
            </a:r>
          </a:p>
          <a:p>
            <a:pPr>
              <a:spcAft>
                <a:spcPts val="600"/>
              </a:spcAft>
            </a:pPr>
            <a:r>
              <a:rPr lang="cs-CZ" sz="2200" b="1" dirty="0">
                <a:latin typeface="Corbel" panose="020B0503020204020204" pitchFamily="34" charset="0"/>
              </a:rPr>
              <a:t>Specifický cíl 2.3.1 </a:t>
            </a:r>
            <a:r>
              <a:rPr lang="cs-CZ" sz="2200" dirty="0">
                <a:latin typeface="Corbel" panose="020B0503020204020204" pitchFamily="34" charset="0"/>
              </a:rPr>
              <a:t>Zvýšit zapojení lokálních aktérů do řešení problémů nezaměstnanosti a sociálního začleňování ve venkovských oblastech</a:t>
            </a:r>
          </a:p>
          <a:p>
            <a:pPr>
              <a:spcAft>
                <a:spcPts val="600"/>
              </a:spcAft>
            </a:pPr>
            <a:r>
              <a:rPr lang="cs-CZ" sz="2200" b="1" dirty="0">
                <a:latin typeface="Corbel" panose="020B0503020204020204" pitchFamily="34" charset="0"/>
              </a:rPr>
              <a:t>Vyhlášení a zahájení příjmu žádostí </a:t>
            </a:r>
            <a:r>
              <a:rPr lang="cs-CZ" sz="2200" dirty="0" smtClean="0">
                <a:latin typeface="Corbel" panose="020B0503020204020204" pitchFamily="34" charset="0"/>
              </a:rPr>
              <a:t>24. 4. 2019, </a:t>
            </a:r>
            <a:r>
              <a:rPr lang="cs-CZ" sz="2200" dirty="0" smtClean="0">
                <a:latin typeface="Corbel" panose="020B0503020204020204" pitchFamily="34" charset="0"/>
              </a:rPr>
              <a:t>12:00 </a:t>
            </a:r>
            <a:r>
              <a:rPr lang="cs-CZ" sz="2200" dirty="0">
                <a:latin typeface="Corbel" panose="020B0503020204020204" pitchFamily="34" charset="0"/>
              </a:rPr>
              <a:t>hod.</a:t>
            </a:r>
          </a:p>
          <a:p>
            <a:pPr>
              <a:spcAft>
                <a:spcPts val="600"/>
              </a:spcAft>
            </a:pPr>
            <a:r>
              <a:rPr lang="cs-CZ" sz="2200" b="1" dirty="0">
                <a:latin typeface="Corbel" panose="020B0503020204020204" pitchFamily="34" charset="0"/>
              </a:rPr>
              <a:t>Ukončení příjmu žádostí </a:t>
            </a:r>
            <a:r>
              <a:rPr lang="cs-CZ" sz="3200" dirty="0" smtClean="0">
                <a:latin typeface="Corbel" panose="020B0503020204020204" pitchFamily="34" charset="0"/>
              </a:rPr>
              <a:t>20</a:t>
            </a:r>
            <a:r>
              <a:rPr lang="cs-CZ" sz="3200" dirty="0" smtClean="0">
                <a:latin typeface="Corbel" panose="020B0503020204020204" pitchFamily="34" charset="0"/>
              </a:rPr>
              <a:t>. </a:t>
            </a:r>
            <a:r>
              <a:rPr lang="cs-CZ" sz="3200" dirty="0" smtClean="0">
                <a:latin typeface="Corbel" panose="020B0503020204020204" pitchFamily="34" charset="0"/>
              </a:rPr>
              <a:t>9. 2019, </a:t>
            </a:r>
            <a:r>
              <a:rPr lang="cs-CZ" sz="3200" dirty="0" smtClean="0">
                <a:latin typeface="Corbel" panose="020B0503020204020204" pitchFamily="34" charset="0"/>
              </a:rPr>
              <a:t>12:00</a:t>
            </a:r>
            <a:endParaRPr lang="cs-CZ" sz="3200" dirty="0">
              <a:latin typeface="Corbel" panose="020B0503020204020204" pitchFamily="34" charset="0"/>
            </a:endParaRPr>
          </a:p>
        </p:txBody>
      </p:sp>
      <p:pic>
        <p:nvPicPr>
          <p:cNvPr id="6" name="Obrázek 5">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28823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1683698-D376-4E5E-B93D-E40956415DB6}"/>
              </a:ext>
            </a:extLst>
          </p:cNvPr>
          <p:cNvSpPr>
            <a:spLocks noGrp="1"/>
          </p:cNvSpPr>
          <p:nvPr>
            <p:ph type="title"/>
          </p:nvPr>
        </p:nvSpPr>
        <p:spPr/>
        <p:txBody>
          <a:bodyPr/>
          <a:lstStyle/>
          <a:p>
            <a:r>
              <a:rPr lang="cs-CZ"/>
              <a:t>Indikátory výsledku</a:t>
            </a:r>
            <a:endParaRPr lang="cs-CZ" dirty="0"/>
          </a:p>
        </p:txBody>
      </p:sp>
      <p:graphicFrame>
        <p:nvGraphicFramePr>
          <p:cNvPr id="6" name="Zástupný symbol pro obsah 5">
            <a:extLst>
              <a:ext uri="{FF2B5EF4-FFF2-40B4-BE49-F238E27FC236}">
                <a16:creationId xmlns="" xmlns:a16="http://schemas.microsoft.com/office/drawing/2014/main" id="{0E48BE46-5066-4C2F-89F5-AF7F2780FD5A}"/>
              </a:ext>
            </a:extLst>
          </p:cNvPr>
          <p:cNvGraphicFramePr>
            <a:graphicFrameLocks noGrp="1"/>
          </p:cNvGraphicFramePr>
          <p:nvPr>
            <p:ph idx="1"/>
            <p:extLst>
              <p:ext uri="{D42A27DB-BD31-4B8C-83A1-F6EECF244321}">
                <p14:modId xmlns:p14="http://schemas.microsoft.com/office/powerpoint/2010/main" val="1717114044"/>
              </p:ext>
            </p:extLst>
          </p:nvPr>
        </p:nvGraphicFramePr>
        <p:xfrm>
          <a:off x="266699" y="1330326"/>
          <a:ext cx="10753726" cy="3372825"/>
        </p:xfrm>
        <a:graphic>
          <a:graphicData uri="http://schemas.openxmlformats.org/drawingml/2006/table">
            <a:tbl>
              <a:tblPr firstRow="1" firstCol="1" bandRow="1">
                <a:tableStyleId>{5C22544A-7EE6-4342-B048-85BDC9FD1C3A}</a:tableStyleId>
              </a:tblPr>
              <a:tblGrid>
                <a:gridCol w="1257301">
                  <a:extLst>
                    <a:ext uri="{9D8B030D-6E8A-4147-A177-3AD203B41FA5}">
                      <a16:colId xmlns="" xmlns:a16="http://schemas.microsoft.com/office/drawing/2014/main" val="1991706279"/>
                    </a:ext>
                  </a:extLst>
                </a:gridCol>
                <a:gridCol w="6038850">
                  <a:extLst>
                    <a:ext uri="{9D8B030D-6E8A-4147-A177-3AD203B41FA5}">
                      <a16:colId xmlns="" xmlns:a16="http://schemas.microsoft.com/office/drawing/2014/main" val="1189822938"/>
                    </a:ext>
                  </a:extLst>
                </a:gridCol>
                <a:gridCol w="1447800">
                  <a:extLst>
                    <a:ext uri="{9D8B030D-6E8A-4147-A177-3AD203B41FA5}">
                      <a16:colId xmlns="" xmlns:a16="http://schemas.microsoft.com/office/drawing/2014/main" val="3090051758"/>
                    </a:ext>
                  </a:extLst>
                </a:gridCol>
                <a:gridCol w="2009775">
                  <a:extLst>
                    <a:ext uri="{9D8B030D-6E8A-4147-A177-3AD203B41FA5}">
                      <a16:colId xmlns="" xmlns:a16="http://schemas.microsoft.com/office/drawing/2014/main" val="3242603136"/>
                    </a:ext>
                  </a:extLst>
                </a:gridCol>
              </a:tblGrid>
              <a:tr h="362222">
                <a:tc>
                  <a:txBody>
                    <a:bodyPr/>
                    <a:lstStyle/>
                    <a:p>
                      <a:pPr>
                        <a:lnSpc>
                          <a:spcPct val="115000"/>
                        </a:lnSpc>
                        <a:spcAft>
                          <a:spcPts val="600"/>
                        </a:spcAft>
                      </a:pPr>
                      <a:r>
                        <a:rPr lang="cs-CZ" sz="1800" dirty="0">
                          <a:effectLst/>
                          <a:latin typeface="Corbel" panose="020B0503020204020204" pitchFamily="34" charset="0"/>
                        </a:rPr>
                        <a:t>Kód</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dirty="0">
                          <a:effectLst/>
                          <a:latin typeface="Corbel" panose="020B0503020204020204" pitchFamily="34" charset="0"/>
                        </a:rPr>
                        <a:t>Název indikátoru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Měrná jednotka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Typ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996480"/>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62000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Počet projektů, které zcela nebo zčásti provádějí sociální partneři nebo nevládní organizace</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Výstup</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Projekty</a:t>
                      </a:r>
                    </a:p>
                  </a:txBody>
                  <a:tcPr marL="0" marR="0" marT="0" marB="0"/>
                </a:tc>
                <a:extLst>
                  <a:ext uri="{0D108BD9-81ED-4DB2-BD59-A6C34878D82A}">
                    <a16:rowId xmlns="" xmlns:a16="http://schemas.microsoft.com/office/drawing/2014/main" val="3201808390"/>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62500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Účastníci v procesu vzdělávání/odborné přípravy po ukončení své účasti</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Osoba</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Výsledek</a:t>
                      </a:r>
                    </a:p>
                  </a:txBody>
                  <a:tcPr marL="0" marR="0" marT="0" marB="0"/>
                </a:tc>
                <a:extLst>
                  <a:ext uri="{0D108BD9-81ED-4DB2-BD59-A6C34878D82A}">
                    <a16:rowId xmlns="" xmlns:a16="http://schemas.microsoft.com/office/drawing/2014/main" val="1015358747"/>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62600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Účastníci, kteří získali kvalifikaci po ukončení své účasti</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Osoba</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Výsledek</a:t>
                      </a:r>
                    </a:p>
                  </a:txBody>
                  <a:tcPr marL="0" marR="0" marT="0" marB="0"/>
                </a:tc>
                <a:extLst>
                  <a:ext uri="{0D108BD9-81ED-4DB2-BD59-A6C34878D82A}">
                    <a16:rowId xmlns="" xmlns:a16="http://schemas.microsoft.com/office/drawing/2014/main" val="884016696"/>
                  </a:ext>
                </a:extLst>
              </a:tr>
              <a:tr h="899092">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62800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Znevýhodnění účastníci, kteří po ukončení své účasti hledají zaměstnání, jsou v procesu vzdělávání/odborné přípravy, rozšiřují si kvalifikaci nebo jsou zaměstnaní, a to i OSVČ</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Osoba</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Výsledek</a:t>
                      </a:r>
                    </a:p>
                  </a:txBody>
                  <a:tcPr marL="0" marR="0" marT="0" marB="0"/>
                </a:tc>
                <a:extLst>
                  <a:ext uri="{0D108BD9-81ED-4DB2-BD59-A6C34878D82A}">
                    <a16:rowId xmlns="" xmlns:a16="http://schemas.microsoft.com/office/drawing/2014/main" val="3207783479"/>
                  </a:ext>
                </a:extLst>
              </a:tr>
            </a:tbl>
          </a:graphicData>
        </a:graphic>
      </p:graphicFrame>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194748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4BA0A82-C398-4C4E-A06A-0C516ABEBF35}"/>
              </a:ext>
            </a:extLst>
          </p:cNvPr>
          <p:cNvSpPr>
            <a:spLocks noGrp="1"/>
          </p:cNvSpPr>
          <p:nvPr>
            <p:ph type="title"/>
          </p:nvPr>
        </p:nvSpPr>
        <p:spPr/>
        <p:txBody>
          <a:bodyPr>
            <a:normAutofit fontScale="90000"/>
          </a:bodyPr>
          <a:lstStyle/>
          <a:p>
            <a:pPr algn="ctr"/>
            <a:r>
              <a:rPr lang="cs-CZ" sz="4000" b="1" dirty="0">
                <a:latin typeface="Corbel" panose="020B0503020204020204" pitchFamily="34" charset="0"/>
              </a:rPr>
              <a:t>Sankce při nesplnění závazků týkajících se indikátorů</a:t>
            </a:r>
            <a:endParaRPr lang="cs-CZ" sz="4000"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AB25BDB0-650E-40B1-8984-C06D978DB3E2}"/>
              </a:ext>
            </a:extLst>
          </p:cNvPr>
          <p:cNvSpPr>
            <a:spLocks noGrp="1"/>
          </p:cNvSpPr>
          <p:nvPr>
            <p:ph idx="1"/>
          </p:nvPr>
        </p:nvSpPr>
        <p:spPr/>
        <p:txBody>
          <a:bodyPr>
            <a:normAutofit/>
          </a:bodyPr>
          <a:lstStyle/>
          <a:p>
            <a:pPr marL="0" indent="0">
              <a:buNone/>
            </a:pPr>
            <a:r>
              <a:rPr lang="cs-CZ" sz="2400" dirty="0"/>
              <a:t>Celková míra naplnění indikátorů výstupů vzhledem </a:t>
            </a:r>
          </a:p>
          <a:p>
            <a:pPr marL="0" indent="0">
              <a:buNone/>
            </a:pPr>
            <a:r>
              <a:rPr lang="cs-CZ" sz="2400" dirty="0"/>
              <a:t>k závazkům dle právního aktu:				Sankce:</a:t>
            </a:r>
          </a:p>
          <a:p>
            <a:pPr marL="0" indent="0">
              <a:buNone/>
            </a:pPr>
            <a:endParaRPr lang="cs-CZ" sz="2400" dirty="0"/>
          </a:p>
          <a:p>
            <a:r>
              <a:rPr lang="cs-CZ" sz="2400" dirty="0"/>
              <a:t>Méně než 85% a zároveň alespoň 70%			    15%</a:t>
            </a:r>
          </a:p>
          <a:p>
            <a:r>
              <a:rPr lang="cs-CZ" sz="2400" dirty="0"/>
              <a:t>Méně než 70% a zároveň alespoň 55%			    20%</a:t>
            </a:r>
          </a:p>
          <a:p>
            <a:r>
              <a:rPr lang="cs-CZ" sz="2400" dirty="0"/>
              <a:t>Méně než 55% a zároveň alespoň 40%			    30%</a:t>
            </a:r>
          </a:p>
          <a:p>
            <a:r>
              <a:rPr lang="cs-CZ" sz="2400" dirty="0"/>
              <a:t>Méně než 40%	</a:t>
            </a:r>
            <a:r>
              <a:rPr lang="cs-CZ" dirty="0"/>
              <a:t>					   </a:t>
            </a:r>
            <a:r>
              <a:rPr lang="cs-CZ" sz="2400" dirty="0"/>
              <a:t> 50%</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081014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 xmlns:a16="http://schemas.microsoft.com/office/drawing/2014/main" id="{66A64EF8-6B1E-4385-BC51-B37D569BA97E}"/>
              </a:ext>
            </a:extLst>
          </p:cNvPr>
          <p:cNvSpPr>
            <a:spLocks noGrp="1"/>
          </p:cNvSpPr>
          <p:nvPr>
            <p:ph idx="1"/>
          </p:nvPr>
        </p:nvSpPr>
        <p:spPr>
          <a:xfrm>
            <a:off x="1008528" y="874058"/>
            <a:ext cx="9843247" cy="5741895"/>
          </a:xfrm>
        </p:spPr>
        <p:txBody>
          <a:bodyPr>
            <a:normAutofit/>
          </a:bodyPr>
          <a:lstStyle/>
          <a:p>
            <a:pPr marL="0" indent="0">
              <a:buNone/>
            </a:pPr>
            <a:r>
              <a:rPr lang="pl-PL" sz="2400" dirty="0"/>
              <a:t>1 </a:t>
            </a:r>
            <a:r>
              <a:rPr lang="pl-PL" sz="2200" dirty="0"/>
              <a:t>rodina = 1 účastník, a to ZA CELOU DOBU REALIZACE projektu!</a:t>
            </a:r>
          </a:p>
          <a:p>
            <a:pPr marL="0" indent="0">
              <a:buNone/>
            </a:pPr>
            <a:endParaRPr lang="cs-CZ" sz="2200" dirty="0">
              <a:latin typeface="Corbel" panose="020B0503020204020204" pitchFamily="34" charset="0"/>
            </a:endParaRPr>
          </a:p>
          <a:p>
            <a:r>
              <a:rPr lang="cs-CZ" sz="2200" dirty="0">
                <a:latin typeface="Corbel" panose="020B0503020204020204" pitchFamily="34" charset="0"/>
              </a:rPr>
              <a:t>Mělo by/musí  být před podáním žádosti zpracováno nějaké dotazníkové šetření, analýza = žadatel zjistí zájem o aktivity v projektu (kdo se jich bude účastnit, jak často) </a:t>
            </a:r>
          </a:p>
          <a:p>
            <a:r>
              <a:rPr lang="cs-CZ" sz="2200" dirty="0">
                <a:latin typeface="Corbel" panose="020B0503020204020204" pitchFamily="34" charset="0"/>
              </a:rPr>
              <a:t>Nutno v popsat, jak žadatel dospěl k nastavení cílové hodnoty </a:t>
            </a:r>
          </a:p>
          <a:p>
            <a:endParaRPr lang="cs-CZ" sz="2200" dirty="0">
              <a:latin typeface="Corbel" panose="020B0503020204020204" pitchFamily="34" charset="0"/>
            </a:endParaRPr>
          </a:p>
          <a:p>
            <a:pPr marL="0" indent="0" algn="ctr">
              <a:buNone/>
            </a:pPr>
            <a:r>
              <a:rPr lang="cs-CZ" sz="2200" dirty="0">
                <a:latin typeface="Corbel" panose="020B0503020204020204" pitchFamily="34" charset="0"/>
              </a:rPr>
              <a:t>                    ROZDÍL V KAPACITĚ A POČTU ÚČASTNÍKŮ  </a:t>
            </a:r>
          </a:p>
          <a:p>
            <a:pPr marL="0" indent="0" algn="ctr">
              <a:buNone/>
            </a:pPr>
            <a:endParaRPr lang="cs-CZ" sz="2200" dirty="0">
              <a:latin typeface="Corbel" panose="020B0503020204020204" pitchFamily="34" charset="0"/>
            </a:endParaRPr>
          </a:p>
          <a:p>
            <a:pPr marL="0" indent="0" algn="ctr">
              <a:buNone/>
            </a:pPr>
            <a:r>
              <a:rPr lang="cs-CZ" sz="2200" dirty="0">
                <a:latin typeface="Corbel" panose="020B0503020204020204" pitchFamily="34" charset="0"/>
              </a:rPr>
              <a:t>Vždy záleží na tom, KDE, JAK DLOUHO A KOLIK TURNUSŮ SE KONÁ!!</a:t>
            </a:r>
          </a:p>
          <a:p>
            <a:pPr marL="0" indent="0">
              <a:buNone/>
            </a:pPr>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362566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10C88A4-B0D9-4550-BC55-4C2C3EF816D7}"/>
              </a:ext>
            </a:extLst>
          </p:cNvPr>
          <p:cNvSpPr>
            <a:spLocks noGrp="1"/>
          </p:cNvSpPr>
          <p:nvPr>
            <p:ph type="title"/>
          </p:nvPr>
        </p:nvSpPr>
        <p:spPr>
          <a:xfrm>
            <a:off x="838200" y="365125"/>
            <a:ext cx="10515600" cy="885451"/>
          </a:xfrm>
        </p:spPr>
        <p:txBody>
          <a:bodyPr/>
          <a:lstStyle/>
          <a:p>
            <a:r>
              <a:rPr lang="cs-CZ" dirty="0"/>
              <a:t>Praktický příklad</a:t>
            </a:r>
          </a:p>
        </p:txBody>
      </p:sp>
      <p:pic>
        <p:nvPicPr>
          <p:cNvPr id="5" name="Zástupný symbol pro obsah 4">
            <a:extLst>
              <a:ext uri="{FF2B5EF4-FFF2-40B4-BE49-F238E27FC236}">
                <a16:creationId xmlns="" xmlns:a16="http://schemas.microsoft.com/office/drawing/2014/main" id="{F535688D-384D-4302-B3CB-7214FE6B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30" y="1038959"/>
            <a:ext cx="10802470" cy="5453916"/>
          </a:xfrm>
        </p:spPr>
      </p:pic>
    </p:spTree>
    <p:extLst>
      <p:ext uri="{BB962C8B-B14F-4D97-AF65-F5344CB8AC3E}">
        <p14:creationId xmlns:p14="http://schemas.microsoft.com/office/powerpoint/2010/main" val="4275747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35AF457-0EF2-4F31-8B54-DA19A81379EB}"/>
              </a:ext>
            </a:extLst>
          </p:cNvPr>
          <p:cNvSpPr>
            <a:spLocks noGrp="1"/>
          </p:cNvSpPr>
          <p:nvPr>
            <p:ph type="title"/>
          </p:nvPr>
        </p:nvSpPr>
        <p:spPr>
          <a:xfrm>
            <a:off x="2753598" y="1918168"/>
            <a:ext cx="7033627" cy="2479633"/>
          </a:xfrm>
        </p:spPr>
        <p:txBody>
          <a:bodyPr/>
          <a:lstStyle/>
          <a:p>
            <a:pPr algn="ctr"/>
            <a:r>
              <a:rPr lang="cs-CZ" b="1" dirty="0">
                <a:latin typeface="Corbel" panose="020B0503020204020204" pitchFamily="34" charset="0"/>
              </a:rPr>
              <a:t>Způsobilost výdajů</a:t>
            </a:r>
          </a:p>
        </p:txBody>
      </p:sp>
      <p:pic>
        <p:nvPicPr>
          <p:cNvPr id="3" name="Obrázek 2">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534454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800CBD4-B236-47CF-B1E7-F3F7A2C7ECF7}"/>
              </a:ext>
            </a:extLst>
          </p:cNvPr>
          <p:cNvSpPr>
            <a:spLocks noGrp="1"/>
          </p:cNvSpPr>
          <p:nvPr>
            <p:ph type="title"/>
          </p:nvPr>
        </p:nvSpPr>
        <p:spPr>
          <a:xfrm>
            <a:off x="838200" y="365125"/>
            <a:ext cx="10515600" cy="955675"/>
          </a:xfrm>
        </p:spPr>
        <p:txBody>
          <a:bodyPr/>
          <a:lstStyle/>
          <a:p>
            <a:pPr algn="ctr"/>
            <a:r>
              <a:rPr lang="cs-CZ" b="1" dirty="0">
                <a:latin typeface="Corbel" panose="020B0503020204020204" pitchFamily="34" charset="0"/>
              </a:rPr>
              <a:t>Způsobilost výdajů</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24CC4D04-0E8E-450A-AE4E-0C2D1AA83BEE}"/>
              </a:ext>
            </a:extLst>
          </p:cNvPr>
          <p:cNvSpPr>
            <a:spLocks noGrp="1"/>
          </p:cNvSpPr>
          <p:nvPr>
            <p:ph idx="1"/>
          </p:nvPr>
        </p:nvSpPr>
        <p:spPr>
          <a:xfrm>
            <a:off x="850392" y="1484249"/>
            <a:ext cx="10515600" cy="4807404"/>
          </a:xfrm>
        </p:spPr>
        <p:txBody>
          <a:bodyPr>
            <a:normAutofit/>
          </a:bodyPr>
          <a:lstStyle/>
          <a:p>
            <a:pPr marL="0" indent="0">
              <a:buNone/>
            </a:pPr>
            <a:r>
              <a:rPr lang="cs-CZ" sz="2200" b="1" dirty="0">
                <a:latin typeface="Corbel" panose="020B0503020204020204" pitchFamily="34" charset="0"/>
              </a:rPr>
              <a:t>Věcná způsobilost</a:t>
            </a:r>
          </a:p>
          <a:p>
            <a:pPr lvl="0"/>
            <a:r>
              <a:rPr lang="cs-CZ" sz="2200" dirty="0"/>
              <a:t>Informace ke způsobilým výdajům: kapitola 6 Specifické části pravidel pro žadatele a příjemce na: </a:t>
            </a:r>
            <a:r>
              <a:rPr lang="cs-CZ" sz="2200" u="sng" dirty="0">
                <a:hlinkClick r:id="rId3"/>
              </a:rPr>
              <a:t>https://www.esfcr.cz/file/9003/</a:t>
            </a:r>
            <a:r>
              <a:rPr lang="cs-CZ" sz="2200" dirty="0"/>
              <a:t> </a:t>
            </a:r>
          </a:p>
          <a:p>
            <a:r>
              <a:rPr lang="cs-CZ" sz="2200" b="1" dirty="0">
                <a:latin typeface="Corbel" panose="020B0503020204020204" pitchFamily="34" charset="0"/>
              </a:rPr>
              <a:t>Způsobilé výdaje </a:t>
            </a:r>
            <a:r>
              <a:rPr lang="cs-CZ" sz="2200" dirty="0">
                <a:latin typeface="Corbel" panose="020B0503020204020204" pitchFamily="34" charset="0"/>
              </a:rPr>
              <a:t>– osobní náklady, ostatní osobní náklady (dovolená, odměny, odstupné), cestovné, nákup zařízení a vybavení (část nákladů, která odpovídá výši úvazku člena realizačního týmu, řídit se Tabulkami obvyklých cen, mezd a platů na esfcr.cz), nákup služeb (nezbytné k realizaci projektu, musí vytvářet novou hodnotu), celoživotní vzdělávání pracovníků poskytovatele soc. služby (vzdělávání musí souviset s poskytováním základních činností sociální služby)</a:t>
            </a:r>
          </a:p>
          <a:p>
            <a:pPr marL="0" indent="0">
              <a:buNone/>
            </a:pPr>
            <a:r>
              <a:rPr lang="cs-CZ" sz="2200" b="1" dirty="0">
                <a:latin typeface="Corbel" panose="020B0503020204020204" pitchFamily="34" charset="0"/>
              </a:rPr>
              <a:t>Časová způsobilost</a:t>
            </a:r>
          </a:p>
          <a:p>
            <a:r>
              <a:rPr lang="cs-CZ" sz="2200" dirty="0">
                <a:latin typeface="Corbel" panose="020B0503020204020204" pitchFamily="34" charset="0"/>
              </a:rPr>
              <a:t>Náklady vzniklé v době realizace projektu</a:t>
            </a:r>
          </a:p>
          <a:p>
            <a:r>
              <a:rPr lang="cs-CZ" sz="2200" dirty="0">
                <a:latin typeface="Corbel" panose="020B0503020204020204" pitchFamily="34" charset="0"/>
              </a:rPr>
              <a:t>Datum zahájení realizace projektu nesmí předcházet datu vyhlášení výzvy MAS </a:t>
            </a:r>
          </a:p>
          <a:p>
            <a:endParaRPr lang="cs-CZ" dirty="0"/>
          </a:p>
        </p:txBody>
      </p:sp>
      <p:pic>
        <p:nvPicPr>
          <p:cNvPr id="5" name="Obrázek 4">
            <a:extLst>
              <a:ext uri="{FF2B5EF4-FFF2-40B4-BE49-F238E27FC236}">
                <a16:creationId xmlns="" xmlns:a16="http://schemas.microsoft.com/office/drawing/2014/main" id="{67FC4B09-5C21-4F5F-9C57-B47CEEC02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699" y="1114530"/>
            <a:ext cx="3952301" cy="819238"/>
          </a:xfrm>
          <a:prstGeom prst="rect">
            <a:avLst/>
          </a:prstGeom>
        </p:spPr>
      </p:pic>
    </p:spTree>
    <p:extLst>
      <p:ext uri="{BB962C8B-B14F-4D97-AF65-F5344CB8AC3E}">
        <p14:creationId xmlns:p14="http://schemas.microsoft.com/office/powerpoint/2010/main" val="474139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62EBDFE-B02D-4F52-8C60-ACB474F7B122}"/>
              </a:ext>
            </a:extLst>
          </p:cNvPr>
          <p:cNvSpPr>
            <a:spLocks noGrp="1"/>
          </p:cNvSpPr>
          <p:nvPr>
            <p:ph type="title"/>
          </p:nvPr>
        </p:nvSpPr>
        <p:spPr>
          <a:xfrm>
            <a:off x="838200" y="0"/>
            <a:ext cx="10515600" cy="793376"/>
          </a:xfrm>
        </p:spPr>
        <p:txBody>
          <a:bodyPr>
            <a:normAutofit/>
          </a:bodyPr>
          <a:lstStyle/>
          <a:p>
            <a:pPr algn="ctr"/>
            <a:r>
              <a:rPr lang="cs-CZ" sz="3600" b="1" dirty="0">
                <a:latin typeface="Corbel" panose="020B0503020204020204" pitchFamily="34" charset="0"/>
              </a:rPr>
              <a:t>Přímé x Nepřímé x NEZPŮSOBILÉ náklady</a:t>
            </a:r>
          </a:p>
        </p:txBody>
      </p:sp>
      <p:sp>
        <p:nvSpPr>
          <p:cNvPr id="3" name="Zástupný symbol pro obsah 2">
            <a:extLst>
              <a:ext uri="{FF2B5EF4-FFF2-40B4-BE49-F238E27FC236}">
                <a16:creationId xmlns="" xmlns:a16="http://schemas.microsoft.com/office/drawing/2014/main" id="{5683C8CE-0AC5-481C-98E0-A3B2A4BD5E36}"/>
              </a:ext>
            </a:extLst>
          </p:cNvPr>
          <p:cNvSpPr>
            <a:spLocks noGrp="1"/>
          </p:cNvSpPr>
          <p:nvPr>
            <p:ph idx="1"/>
          </p:nvPr>
        </p:nvSpPr>
        <p:spPr>
          <a:xfrm>
            <a:off x="838200" y="793376"/>
            <a:ext cx="10515600" cy="6454589"/>
          </a:xfrm>
        </p:spPr>
        <p:txBody>
          <a:bodyPr>
            <a:normAutofit/>
          </a:bodyPr>
          <a:lstStyle/>
          <a:p>
            <a:pPr marL="0" indent="0">
              <a:buNone/>
            </a:pPr>
            <a:r>
              <a:rPr lang="cs-CZ" sz="2200" b="1" dirty="0"/>
              <a:t>Způsobilé výdaje: </a:t>
            </a:r>
          </a:p>
          <a:p>
            <a:r>
              <a:rPr lang="cs-CZ" sz="2200" dirty="0"/>
              <a:t>PŘÍMÉ NÁKLADY</a:t>
            </a:r>
          </a:p>
          <a:p>
            <a:pPr lvl="1"/>
            <a:r>
              <a:rPr lang="cs-CZ" sz="2200" dirty="0"/>
              <a:t>Popsány jednotkově v rozpočtu projektu</a:t>
            </a:r>
          </a:p>
          <a:p>
            <a:pPr lvl="1"/>
            <a:r>
              <a:rPr lang="cs-CZ" sz="2200" dirty="0"/>
              <a:t>Vykazují se ve zprávách o realizaci a při kontrole na místě</a:t>
            </a:r>
          </a:p>
          <a:p>
            <a:pPr marL="914400" lvl="2" indent="0">
              <a:buNone/>
            </a:pPr>
            <a:r>
              <a:rPr lang="cs-CZ" sz="1600" dirty="0"/>
              <a:t>(mzdy, výtvarné potřeby, nájem prostor pro konání tábora, doprava dětí na tábory, lednice, mikrovlnka, termotašky, nádobí a příbory pro děti, kurz první pomoci, animační činnost)</a:t>
            </a:r>
          </a:p>
          <a:p>
            <a:r>
              <a:rPr lang="cs-CZ" sz="2200" dirty="0"/>
              <a:t>NEPŘÍMÉ NÁKLADY</a:t>
            </a:r>
          </a:p>
          <a:p>
            <a:pPr lvl="1"/>
            <a:r>
              <a:rPr lang="cs-CZ" sz="2200" dirty="0"/>
              <a:t>Zpravidla 25 % celkových nákladů projektu</a:t>
            </a:r>
          </a:p>
          <a:p>
            <a:pPr lvl="1"/>
            <a:r>
              <a:rPr lang="cs-CZ" sz="2200" dirty="0"/>
              <a:t>Nutno mít účetně v pořádku, nevykazují se</a:t>
            </a:r>
          </a:p>
          <a:p>
            <a:pPr marL="914400" lvl="2" indent="0">
              <a:buNone/>
            </a:pPr>
            <a:r>
              <a:rPr lang="cs-CZ" sz="1800" dirty="0"/>
              <a:t>(mzda projektové manažera, účetní, publicita, papír (i toaletní), tužky, nájem kanceláře pro manažera, pojištění odpovědnosti za škodu)</a:t>
            </a:r>
            <a:endParaRPr lang="cs-CZ" sz="2200" dirty="0"/>
          </a:p>
          <a:p>
            <a:pPr marL="0" indent="0">
              <a:buNone/>
            </a:pPr>
            <a:r>
              <a:rPr lang="cs-CZ" sz="2200" b="1" dirty="0"/>
              <a:t>Nezpůsobilé výdaje</a:t>
            </a:r>
          </a:p>
          <a:p>
            <a:pPr lvl="1"/>
            <a:r>
              <a:rPr lang="cs-CZ" sz="2200" dirty="0"/>
              <a:t>Stravné pro děti, zajištění výletu - náklady na dopravu/cestovné, vstupné, potravinové balíčky, náklady na napsání projektu </a:t>
            </a:r>
          </a:p>
          <a:p>
            <a:pPr lvl="1"/>
            <a:r>
              <a:rPr lang="cs-CZ" sz="2000" dirty="0"/>
              <a:t>Stravné – v projektu musí být uvedena věta: Stravné dětí bude zajištěno</a:t>
            </a:r>
          </a:p>
          <a:p>
            <a:pPr marL="914400" lvl="2" indent="0">
              <a:buNone/>
            </a:pPr>
            <a:endParaRPr lang="cs-CZ" sz="2200"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699" y="891074"/>
            <a:ext cx="3952301" cy="819238"/>
          </a:xfrm>
          <a:prstGeom prst="rect">
            <a:avLst/>
          </a:prstGeom>
        </p:spPr>
      </p:pic>
    </p:spTree>
    <p:extLst>
      <p:ext uri="{BB962C8B-B14F-4D97-AF65-F5344CB8AC3E}">
        <p14:creationId xmlns:p14="http://schemas.microsoft.com/office/powerpoint/2010/main" val="3516359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0C15914-1E2D-4295-928C-8397E0BB2B84}"/>
              </a:ext>
            </a:extLst>
          </p:cNvPr>
          <p:cNvSpPr>
            <a:spLocks noGrp="1"/>
          </p:cNvSpPr>
          <p:nvPr>
            <p:ph type="title"/>
          </p:nvPr>
        </p:nvSpPr>
        <p:spPr>
          <a:xfrm>
            <a:off x="886968" y="1896146"/>
            <a:ext cx="10515600" cy="2688046"/>
          </a:xfrm>
        </p:spPr>
        <p:txBody>
          <a:bodyPr/>
          <a:lstStyle/>
          <a:p>
            <a:pPr algn="ctr"/>
            <a:r>
              <a:rPr lang="cs-CZ" b="1" dirty="0">
                <a:latin typeface="Corbel" panose="020B0503020204020204" pitchFamily="34" charset="0"/>
              </a:rPr>
              <a:t>Projektová žádost</a:t>
            </a:r>
          </a:p>
        </p:txBody>
      </p:sp>
      <p:pic>
        <p:nvPicPr>
          <p:cNvPr id="3" name="Obrázek 2">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856391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DA34F40-85DE-462A-957B-6EB781768EF8}"/>
              </a:ext>
            </a:extLst>
          </p:cNvPr>
          <p:cNvSpPr>
            <a:spLocks noGrp="1"/>
          </p:cNvSpPr>
          <p:nvPr>
            <p:ph type="title"/>
          </p:nvPr>
        </p:nvSpPr>
        <p:spPr/>
        <p:txBody>
          <a:bodyPr/>
          <a:lstStyle/>
          <a:p>
            <a:r>
              <a:rPr lang="cs-CZ" b="1" dirty="0">
                <a:latin typeface="Corbel" panose="020B0503020204020204" pitchFamily="34" charset="0"/>
              </a:rPr>
              <a:t>Logický rámec projektové žádosti</a:t>
            </a:r>
          </a:p>
        </p:txBody>
      </p:sp>
      <p:sp>
        <p:nvSpPr>
          <p:cNvPr id="3" name="Zástupný symbol pro obsah 2">
            <a:extLst>
              <a:ext uri="{FF2B5EF4-FFF2-40B4-BE49-F238E27FC236}">
                <a16:creationId xmlns="" xmlns:a16="http://schemas.microsoft.com/office/drawing/2014/main" id="{11AD0794-70EE-498A-A1DC-4F8E8789E99F}"/>
              </a:ext>
            </a:extLst>
          </p:cNvPr>
          <p:cNvSpPr>
            <a:spLocks noGrp="1"/>
          </p:cNvSpPr>
          <p:nvPr>
            <p:ph idx="1"/>
          </p:nvPr>
        </p:nvSpPr>
        <p:spPr>
          <a:xfrm>
            <a:off x="391886" y="1494972"/>
            <a:ext cx="10961914" cy="5363028"/>
          </a:xfrm>
        </p:spPr>
        <p:txBody>
          <a:bodyPr>
            <a:normAutofit/>
          </a:bodyPr>
          <a:lstStyle/>
          <a:p>
            <a:pPr marL="0" indent="0">
              <a:lnSpc>
                <a:spcPct val="100000"/>
              </a:lnSpc>
              <a:spcBef>
                <a:spcPts val="0"/>
              </a:spcBef>
              <a:buNone/>
            </a:pPr>
            <a:r>
              <a:rPr lang="cs-CZ" sz="2200" dirty="0">
                <a:latin typeface="Corbel" panose="020B0503020204020204" pitchFamily="34" charset="0"/>
              </a:rPr>
              <a:t>Nástroj, který ve velmi koncentrované podobě </a:t>
            </a:r>
            <a:r>
              <a:rPr lang="cs-CZ" sz="2200" b="1" dirty="0">
                <a:latin typeface="Corbel" panose="020B0503020204020204" pitchFamily="34" charset="0"/>
              </a:rPr>
              <a:t>obsahuje</a:t>
            </a:r>
            <a:r>
              <a:rPr lang="cs-CZ" sz="2200" dirty="0">
                <a:latin typeface="Corbel" panose="020B0503020204020204" pitchFamily="34" charset="0"/>
              </a:rPr>
              <a:t> </a:t>
            </a:r>
            <a:r>
              <a:rPr lang="cs-CZ" sz="2200" b="1" dirty="0">
                <a:latin typeface="Corbel" panose="020B0503020204020204" pitchFamily="34" charset="0"/>
              </a:rPr>
              <a:t>základní informace o projektu</a:t>
            </a:r>
            <a:r>
              <a:rPr lang="cs-CZ" sz="2200" dirty="0">
                <a:latin typeface="Corbel" panose="020B0503020204020204" pitchFamily="34" charset="0"/>
              </a:rPr>
              <a:t> a zároveň </a:t>
            </a:r>
            <a:r>
              <a:rPr lang="cs-CZ" sz="2200" b="1" dirty="0">
                <a:latin typeface="Corbel" panose="020B0503020204020204" pitchFamily="34" charset="0"/>
              </a:rPr>
              <a:t>ověřuje logiku projektu</a:t>
            </a:r>
            <a:r>
              <a:rPr lang="cs-CZ" sz="2200" dirty="0">
                <a:latin typeface="Corbel" panose="020B0503020204020204" pitchFamily="34" charset="0"/>
              </a:rPr>
              <a:t> (vazbu mezi činnostmi, výstupy a cíli projektu).</a:t>
            </a:r>
          </a:p>
          <a:p>
            <a:pPr marL="0" indent="0" hangingPunct="0">
              <a:lnSpc>
                <a:spcPct val="100000"/>
              </a:lnSpc>
              <a:buNone/>
            </a:pPr>
            <a:r>
              <a:rPr lang="cs-CZ" sz="2200" b="1" u="sng" cap="all" dirty="0">
                <a:latin typeface="Corbel" panose="020B0503020204020204" pitchFamily="34" charset="0"/>
              </a:rPr>
              <a:t>Logický rámec umožňuje: </a:t>
            </a:r>
            <a:endParaRPr lang="cs-CZ" sz="2200" u="sng" cap="all" dirty="0">
              <a:latin typeface="Corbel" panose="020B0503020204020204" pitchFamily="34" charset="0"/>
            </a:endParaRPr>
          </a:p>
          <a:p>
            <a:pPr hangingPunct="0">
              <a:lnSpc>
                <a:spcPct val="100000"/>
              </a:lnSpc>
              <a:spcBef>
                <a:spcPts val="0"/>
              </a:spcBef>
              <a:spcAft>
                <a:spcPts val="300"/>
              </a:spcAft>
            </a:pPr>
            <a:r>
              <a:rPr lang="cs-CZ" sz="2200" dirty="0">
                <a:latin typeface="Corbel" panose="020B0503020204020204" pitchFamily="34" charset="0"/>
              </a:rPr>
              <a:t>organizaci a systemizaci celkového myšlení o projektu, </a:t>
            </a:r>
          </a:p>
          <a:p>
            <a:pPr hangingPunct="0">
              <a:lnSpc>
                <a:spcPct val="100000"/>
              </a:lnSpc>
              <a:spcBef>
                <a:spcPts val="0"/>
              </a:spcBef>
              <a:spcAft>
                <a:spcPts val="300"/>
              </a:spcAft>
            </a:pPr>
            <a:r>
              <a:rPr lang="cs-CZ" sz="2200" dirty="0">
                <a:latin typeface="Corbel" panose="020B0503020204020204" pitchFamily="34" charset="0"/>
              </a:rPr>
              <a:t>upřesnění vztahů mezi cílem, účelem, výstupem a aktivitami projektu, </a:t>
            </a:r>
          </a:p>
          <a:p>
            <a:pPr hangingPunct="0">
              <a:lnSpc>
                <a:spcPct val="100000"/>
              </a:lnSpc>
              <a:spcBef>
                <a:spcPts val="0"/>
              </a:spcBef>
              <a:spcAft>
                <a:spcPts val="300"/>
              </a:spcAft>
            </a:pPr>
            <a:r>
              <a:rPr lang="cs-CZ" sz="2200" dirty="0">
                <a:latin typeface="Corbel" panose="020B0503020204020204" pitchFamily="34" charset="0"/>
              </a:rPr>
              <a:t>jasné stanovení výkonnostních ukazatelů a kritérií, </a:t>
            </a:r>
          </a:p>
          <a:p>
            <a:pPr hangingPunct="0">
              <a:lnSpc>
                <a:spcPct val="100000"/>
              </a:lnSpc>
              <a:spcBef>
                <a:spcPts val="0"/>
              </a:spcBef>
              <a:spcAft>
                <a:spcPts val="300"/>
              </a:spcAft>
            </a:pPr>
            <a:r>
              <a:rPr lang="cs-CZ" sz="2200" dirty="0">
                <a:latin typeface="Corbel" panose="020B0503020204020204" pitchFamily="34" charset="0"/>
              </a:rPr>
              <a:t>provádění kontroly dosažení cílů, účelu, realizaci výstupů a aktivit projektu, </a:t>
            </a:r>
          </a:p>
          <a:p>
            <a:pPr hangingPunct="0">
              <a:lnSpc>
                <a:spcPct val="100000"/>
              </a:lnSpc>
              <a:spcBef>
                <a:spcPts val="0"/>
              </a:spcBef>
              <a:spcAft>
                <a:spcPts val="300"/>
              </a:spcAft>
            </a:pPr>
            <a:r>
              <a:rPr lang="cs-CZ" sz="2200" dirty="0">
                <a:latin typeface="Corbel" panose="020B0503020204020204" pitchFamily="34" charset="0"/>
              </a:rPr>
              <a:t>udržovat rychlý a srozumitelný přehled o obsahu, rozsahu a zaměření projektu.</a:t>
            </a:r>
          </a:p>
          <a:p>
            <a:pPr marL="0" indent="0" hangingPunct="0">
              <a:lnSpc>
                <a:spcPct val="100000"/>
              </a:lnSpc>
              <a:buNone/>
            </a:pPr>
            <a:r>
              <a:rPr lang="cs-CZ" sz="2200" b="1" dirty="0">
                <a:latin typeface="Corbel" panose="020B0503020204020204" pitchFamily="34" charset="0"/>
              </a:rPr>
              <a:t>Doporučení:</a:t>
            </a:r>
          </a:p>
          <a:p>
            <a:pPr hangingPunct="0">
              <a:lnSpc>
                <a:spcPct val="100000"/>
              </a:lnSpc>
              <a:spcBef>
                <a:spcPts val="0"/>
              </a:spcBef>
            </a:pPr>
            <a:r>
              <a:rPr lang="cs-CZ" sz="2200" dirty="0">
                <a:latin typeface="Corbel" panose="020B0503020204020204" pitchFamily="34" charset="0"/>
              </a:rPr>
              <a:t>sestavuje se před samotným psaním projektu,</a:t>
            </a:r>
          </a:p>
          <a:p>
            <a:pPr hangingPunct="0">
              <a:lnSpc>
                <a:spcPct val="100000"/>
              </a:lnSpc>
              <a:spcBef>
                <a:spcPts val="0"/>
              </a:spcBef>
            </a:pPr>
            <a:r>
              <a:rPr lang="cs-CZ" sz="2200" dirty="0">
                <a:latin typeface="Corbel" panose="020B0503020204020204" pitchFamily="34" charset="0"/>
              </a:rPr>
              <a:t>sepsání žádosti je pak mnohem jednodušší a hlavně je žádost správně strukturovaná a přehledná.</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681472"/>
            <a:ext cx="3952301" cy="819238"/>
          </a:xfrm>
          <a:prstGeom prst="rect">
            <a:avLst/>
          </a:prstGeom>
        </p:spPr>
      </p:pic>
    </p:spTree>
    <p:extLst>
      <p:ext uri="{BB962C8B-B14F-4D97-AF65-F5344CB8AC3E}">
        <p14:creationId xmlns:p14="http://schemas.microsoft.com/office/powerpoint/2010/main" val="3567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F358F44-72F5-47D3-81F5-CCBE376D2BA1}"/>
              </a:ext>
            </a:extLst>
          </p:cNvPr>
          <p:cNvSpPr>
            <a:spLocks noGrp="1"/>
          </p:cNvSpPr>
          <p:nvPr>
            <p:ph type="title"/>
          </p:nvPr>
        </p:nvSpPr>
        <p:spPr>
          <a:xfrm>
            <a:off x="838200" y="121921"/>
            <a:ext cx="10515600" cy="1021079"/>
          </a:xfrm>
        </p:spPr>
        <p:txBody>
          <a:bodyPr>
            <a:normAutofit/>
          </a:bodyPr>
          <a:lstStyle/>
          <a:p>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 xmlns:a16="http://schemas.microsoft.com/office/drawing/2014/main" id="{B392D8DF-CFBB-40A1-A673-6C2EF41F2135}"/>
              </a:ext>
            </a:extLst>
          </p:cNvPr>
          <p:cNvSpPr>
            <a:spLocks noGrp="1"/>
          </p:cNvSpPr>
          <p:nvPr>
            <p:ph idx="1"/>
          </p:nvPr>
        </p:nvSpPr>
        <p:spPr>
          <a:xfrm>
            <a:off x="838200" y="1143000"/>
            <a:ext cx="10515600" cy="5593079"/>
          </a:xfrm>
        </p:spPr>
        <p:txBody>
          <a:bodyPr>
            <a:normAutofit lnSpcReduction="10000"/>
          </a:bodyPr>
          <a:lstStyle/>
          <a:p>
            <a:pPr marL="0" indent="0">
              <a:buNone/>
            </a:pPr>
            <a:r>
              <a:rPr lang="cs-CZ" b="1" cap="all" dirty="0"/>
              <a:t>1. Co chceme a můžeme změnit? </a:t>
            </a:r>
          </a:p>
          <a:p>
            <a:pPr lvl="1">
              <a:lnSpc>
                <a:spcPct val="100000"/>
              </a:lnSpc>
              <a:spcBef>
                <a:spcPts val="600"/>
              </a:spcBef>
              <a:spcAft>
                <a:spcPts val="600"/>
              </a:spcAft>
            </a:pPr>
            <a:r>
              <a:rPr lang="cs-CZ" sz="2000" dirty="0"/>
              <a:t>Definování </a:t>
            </a:r>
            <a:r>
              <a:rPr lang="cs-CZ" dirty="0"/>
              <a:t>konkrétních problémů (</a:t>
            </a:r>
            <a:r>
              <a:rPr lang="cs-CZ" b="1" dirty="0"/>
              <a:t>identifikování potřeb</a:t>
            </a:r>
            <a:r>
              <a:rPr lang="cs-CZ" dirty="0"/>
              <a:t> </a:t>
            </a:r>
            <a:r>
              <a:rPr lang="cs-CZ" b="1" dirty="0"/>
              <a:t>cílové skupiny</a:t>
            </a:r>
            <a:r>
              <a:rPr lang="cs-CZ" dirty="0"/>
              <a:t>), </a:t>
            </a:r>
            <a:br>
              <a:rPr lang="cs-CZ" dirty="0"/>
            </a:br>
            <a:r>
              <a:rPr lang="cs-CZ" dirty="0"/>
              <a:t>které chceme a jsme schopni projektem změnit.</a:t>
            </a:r>
          </a:p>
          <a:p>
            <a:pPr marL="0" indent="0" hangingPunct="0">
              <a:spcBef>
                <a:spcPts val="600"/>
              </a:spcBef>
              <a:spcAft>
                <a:spcPts val="600"/>
              </a:spcAft>
              <a:buNone/>
            </a:pPr>
            <a:r>
              <a:rPr lang="cs-CZ" sz="2400" b="1" dirty="0"/>
              <a:t>Doporučení:</a:t>
            </a:r>
          </a:p>
          <a:p>
            <a:pPr algn="just" hangingPunct="0">
              <a:spcBef>
                <a:spcPts val="600"/>
              </a:spcBef>
              <a:spcAft>
                <a:spcPts val="600"/>
              </a:spcAft>
            </a:pPr>
            <a:r>
              <a:rPr lang="cs-CZ" sz="2400" dirty="0"/>
              <a:t>jedna z nejdůležitějších částí žádosti, neodbývejte ji,</a:t>
            </a:r>
          </a:p>
          <a:p>
            <a:pPr algn="just" hangingPunct="0">
              <a:spcBef>
                <a:spcPts val="600"/>
              </a:spcBef>
              <a:spcAft>
                <a:spcPts val="600"/>
              </a:spcAft>
            </a:pPr>
            <a:r>
              <a:rPr lang="cs-CZ" sz="2400" dirty="0"/>
              <a:t>nemudrujte, nefilozofujte, nebásněte, buďte konkrétní a exaktní: čísla, data,</a:t>
            </a:r>
          </a:p>
          <a:p>
            <a:pPr hangingPunct="0">
              <a:spcBef>
                <a:spcPts val="600"/>
              </a:spcBef>
              <a:spcAft>
                <a:spcPts val="600"/>
              </a:spcAft>
            </a:pPr>
            <a:r>
              <a:rPr lang="cs-CZ" sz="2400" dirty="0"/>
              <a:t>soustřeďte se na ty potřeby, které korespondují s cíli a aktivitami projektu, </a:t>
            </a:r>
            <a:br>
              <a:rPr lang="cs-CZ" sz="2400" dirty="0"/>
            </a:br>
            <a:r>
              <a:rPr lang="cs-CZ" sz="2400" dirty="0"/>
              <a:t>a tuto vazbu prokažte,</a:t>
            </a:r>
          </a:p>
          <a:p>
            <a:pPr algn="just" hangingPunct="0">
              <a:spcBef>
                <a:spcPts val="600"/>
              </a:spcBef>
              <a:spcAft>
                <a:spcPts val="600"/>
              </a:spcAft>
            </a:pPr>
            <a:r>
              <a:rPr lang="cs-CZ" sz="2400" dirty="0"/>
              <a:t>držte se cílové skupiny/cílových skupin,</a:t>
            </a:r>
          </a:p>
          <a:p>
            <a:pPr algn="just" hangingPunct="0">
              <a:spcBef>
                <a:spcPts val="600"/>
              </a:spcBef>
              <a:spcAft>
                <a:spcPts val="600"/>
              </a:spcAft>
            </a:pPr>
            <a:r>
              <a:rPr lang="cs-CZ" sz="2400" dirty="0"/>
              <a:t>odvolejte se na analytické materiály, dejte je do přílohy,</a:t>
            </a:r>
          </a:p>
          <a:p>
            <a:pPr algn="just" hangingPunct="0">
              <a:spcBef>
                <a:spcPts val="600"/>
              </a:spcBef>
              <a:spcAft>
                <a:spcPts val="600"/>
              </a:spcAft>
            </a:pPr>
            <a:r>
              <a:rPr lang="cs-CZ" sz="2400" dirty="0"/>
              <a:t>odvolejte se na strategické dokumenty, dejte je do přílohy.</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243" y="292608"/>
            <a:ext cx="3952301" cy="819238"/>
          </a:xfrm>
          <a:prstGeom prst="rect">
            <a:avLst/>
          </a:prstGeom>
        </p:spPr>
      </p:pic>
    </p:spTree>
    <p:extLst>
      <p:ext uri="{BB962C8B-B14F-4D97-AF65-F5344CB8AC3E}">
        <p14:creationId xmlns:p14="http://schemas.microsoft.com/office/powerpoint/2010/main" val="342750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3E2250A-43F8-49FE-BAC0-20004CCB2993}"/>
              </a:ext>
            </a:extLst>
          </p:cNvPr>
          <p:cNvSpPr>
            <a:spLocks noGrp="1"/>
          </p:cNvSpPr>
          <p:nvPr>
            <p:ph type="title"/>
          </p:nvPr>
        </p:nvSpPr>
        <p:spPr>
          <a:xfrm>
            <a:off x="838200" y="742497"/>
            <a:ext cx="10515600" cy="1325563"/>
          </a:xfrm>
        </p:spPr>
        <p:txBody>
          <a:bodyPr/>
          <a:lstStyle/>
          <a:p>
            <a:r>
              <a:rPr lang="cs-CZ" b="1" dirty="0"/>
              <a:t>Cíl výzvy</a:t>
            </a:r>
          </a:p>
        </p:txBody>
      </p:sp>
      <p:sp>
        <p:nvSpPr>
          <p:cNvPr id="3" name="Zástupný symbol pro obsah 2">
            <a:extLst>
              <a:ext uri="{FF2B5EF4-FFF2-40B4-BE49-F238E27FC236}">
                <a16:creationId xmlns="" xmlns:a16="http://schemas.microsoft.com/office/drawing/2014/main" id="{43107B70-0212-4894-BDB4-159914041D08}"/>
              </a:ext>
            </a:extLst>
          </p:cNvPr>
          <p:cNvSpPr>
            <a:spLocks noGrp="1"/>
          </p:cNvSpPr>
          <p:nvPr>
            <p:ph idx="1"/>
          </p:nvPr>
        </p:nvSpPr>
        <p:spPr>
          <a:xfrm>
            <a:off x="838200" y="2662873"/>
            <a:ext cx="10515600" cy="2402614"/>
          </a:xfrm>
        </p:spPr>
        <p:txBody>
          <a:bodyPr>
            <a:normAutofit/>
          </a:bodyPr>
          <a:lstStyle/>
          <a:p>
            <a:r>
              <a:rPr lang="cs-CZ" dirty="0"/>
              <a:t>usnadnit rodičům a dalším pečujícím osobám malých školáků a předškolních dětí sladit pracovní a rodinný život</a:t>
            </a:r>
          </a:p>
          <a:p>
            <a:r>
              <a:rPr lang="cs-CZ" dirty="0"/>
              <a:t>přispět tím ke zvýšení zaměstnanosti rodičů </a:t>
            </a:r>
          </a:p>
          <a:p>
            <a:r>
              <a:rPr lang="cs-CZ" dirty="0"/>
              <a:t>zajistit kvalitní péči o děti </a:t>
            </a:r>
          </a:p>
          <a:p>
            <a:pPr marL="0" indent="0">
              <a:buNone/>
            </a:pPr>
            <a:endParaRPr lang="cs-CZ" dirty="0"/>
          </a:p>
          <a:p>
            <a:endParaRPr lang="cs-CZ" dirty="0"/>
          </a:p>
        </p:txBody>
      </p:sp>
      <p:pic>
        <p:nvPicPr>
          <p:cNvPr id="6" name="Obrázek 5">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767867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E0148B8-4E49-475E-A4E0-71FBB2558A36}"/>
              </a:ext>
            </a:extLst>
          </p:cNvPr>
          <p:cNvSpPr>
            <a:spLocks noGrp="1"/>
          </p:cNvSpPr>
          <p:nvPr>
            <p:ph type="title"/>
          </p:nvPr>
        </p:nvSpPr>
        <p:spPr>
          <a:xfrm>
            <a:off x="838200" y="106681"/>
            <a:ext cx="10515600" cy="1051559"/>
          </a:xfrm>
        </p:spPr>
        <p:txBody>
          <a:bodyPr/>
          <a:lstStyle/>
          <a:p>
            <a:pPr algn="ctr"/>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 xmlns:a16="http://schemas.microsoft.com/office/drawing/2014/main" id="{DE36A8B5-AE2D-474E-8726-9127D49046A7}"/>
              </a:ext>
            </a:extLst>
          </p:cNvPr>
          <p:cNvSpPr>
            <a:spLocks noGrp="1"/>
          </p:cNvSpPr>
          <p:nvPr>
            <p:ph idx="1"/>
          </p:nvPr>
        </p:nvSpPr>
        <p:spPr>
          <a:xfrm>
            <a:off x="838200" y="975360"/>
            <a:ext cx="10515600" cy="5775959"/>
          </a:xfrm>
        </p:spPr>
        <p:txBody>
          <a:bodyPr>
            <a:normAutofit fontScale="92500" lnSpcReduction="10000"/>
          </a:bodyPr>
          <a:lstStyle/>
          <a:p>
            <a:pPr lvl="1">
              <a:spcBef>
                <a:spcPts val="0"/>
              </a:spcBef>
            </a:pPr>
            <a:r>
              <a:rPr lang="cs-CZ" dirty="0"/>
              <a:t>Součástí definice problému je vždy také </a:t>
            </a:r>
            <a:r>
              <a:rPr lang="cs-CZ" b="1" dirty="0"/>
              <a:t>specifikace cílové skupiny projektu</a:t>
            </a:r>
            <a:r>
              <a:rPr lang="cs-CZ" dirty="0"/>
              <a:t>, </a:t>
            </a:r>
            <a:br>
              <a:rPr lang="cs-CZ" dirty="0"/>
            </a:br>
            <a:r>
              <a:rPr lang="cs-CZ" dirty="0"/>
              <a:t>tj. osob, kterých se problém týká.</a:t>
            </a:r>
          </a:p>
          <a:p>
            <a:pPr marL="0" lvl="1" indent="0">
              <a:lnSpc>
                <a:spcPct val="100000"/>
              </a:lnSpc>
              <a:spcBef>
                <a:spcPts val="1200"/>
              </a:spcBef>
              <a:spcAft>
                <a:spcPts val="1200"/>
              </a:spcAft>
              <a:buSzPct val="100000"/>
              <a:buNone/>
            </a:pPr>
            <a:r>
              <a:rPr lang="cs-CZ" b="1" dirty="0"/>
              <a:t>Doporučení:</a:t>
            </a:r>
            <a:endParaRPr lang="cs-CZ" dirty="0"/>
          </a:p>
          <a:p>
            <a:pPr hangingPunct="0">
              <a:spcBef>
                <a:spcPts val="600"/>
              </a:spcBef>
              <a:spcAft>
                <a:spcPts val="600"/>
              </a:spcAft>
            </a:pPr>
            <a:r>
              <a:rPr lang="cs-CZ" sz="2000" b="1" dirty="0"/>
              <a:t>vymezení a charakteristika CS: </a:t>
            </a:r>
            <a:r>
              <a:rPr lang="cs-CZ" sz="2000" dirty="0"/>
              <a:t>vymezená věkem, pohlavím, etnicitou, územím, kulturou, socioekonomickým postavením, jinak definovanou skupinovou příslušností, jako je např. dlouhodobá nezaměstnanost,</a:t>
            </a:r>
          </a:p>
          <a:p>
            <a:pPr hangingPunct="0">
              <a:spcBef>
                <a:spcPts val="600"/>
              </a:spcBef>
              <a:spcAft>
                <a:spcPts val="600"/>
              </a:spcAft>
            </a:pPr>
            <a:r>
              <a:rPr lang="cs-CZ" sz="2000" b="1" dirty="0"/>
              <a:t>čím ostřeji vymezená, tím lépe</a:t>
            </a:r>
            <a:endParaRPr lang="cs-CZ" sz="2000" dirty="0"/>
          </a:p>
          <a:p>
            <a:pPr hangingPunct="0">
              <a:spcBef>
                <a:spcPts val="600"/>
              </a:spcBef>
              <a:spcAft>
                <a:spcPts val="600"/>
              </a:spcAft>
            </a:pPr>
            <a:r>
              <a:rPr lang="cs-CZ" sz="2000" dirty="0"/>
              <a:t>projekt může mít více CS, pak ale u každé je třeba zvlášť popsat potřeby,</a:t>
            </a:r>
          </a:p>
          <a:p>
            <a:pPr hangingPunct="0">
              <a:spcBef>
                <a:spcPts val="600"/>
              </a:spcBef>
              <a:spcAft>
                <a:spcPts val="600"/>
              </a:spcAft>
            </a:pPr>
            <a:r>
              <a:rPr lang="cs-CZ" sz="2000" b="1" dirty="0"/>
              <a:t>charakteristika selektivní: </a:t>
            </a:r>
            <a:r>
              <a:rPr lang="cs-CZ" sz="2000" dirty="0"/>
              <a:t>znaky, trendy, problémy, jež chcete řešit v projektu vazba na potřeby CS,</a:t>
            </a:r>
          </a:p>
          <a:p>
            <a:pPr hangingPunct="0">
              <a:spcBef>
                <a:spcPts val="600"/>
              </a:spcBef>
              <a:spcAft>
                <a:spcPts val="600"/>
              </a:spcAft>
            </a:pPr>
            <a:r>
              <a:rPr lang="cs-CZ" sz="2000" dirty="0"/>
              <a:t>projekt musí </a:t>
            </a:r>
            <a:r>
              <a:rPr lang="cs-CZ" sz="2000" b="1" dirty="0"/>
              <a:t>prokazatelně korespondovat s potřebami CS</a:t>
            </a:r>
            <a:r>
              <a:rPr lang="cs-CZ" sz="2000" dirty="0"/>
              <a:t>, na kterou je zaměřen = ideálně vyjmenujte potřeby CS a ke každé přiřaďte aktivitu projektu, kterou chcete danou potřebu naplnit,</a:t>
            </a:r>
          </a:p>
          <a:p>
            <a:pPr hangingPunct="0">
              <a:spcBef>
                <a:spcPts val="600"/>
              </a:spcBef>
              <a:spcAft>
                <a:spcPts val="600"/>
              </a:spcAft>
            </a:pPr>
            <a:r>
              <a:rPr lang="cs-CZ" sz="2000" b="1" dirty="0"/>
              <a:t>jmenujte jen ty potřeby CS, které projektem hodláte naplňovat</a:t>
            </a:r>
            <a:r>
              <a:rPr lang="cs-CZ" sz="2000" dirty="0"/>
              <a:t> (ostatní potřeby můžete také zmínit, ale s vysvětlením, proč je projekt neřeší, případně že je řešíte </a:t>
            </a:r>
            <a:br>
              <a:rPr lang="cs-CZ" sz="2000" dirty="0"/>
            </a:br>
            <a:r>
              <a:rPr lang="cs-CZ" sz="2000" dirty="0"/>
              <a:t>v projektu jiném).</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611" y="5925312"/>
            <a:ext cx="3128840" cy="648550"/>
          </a:xfrm>
          <a:prstGeom prst="rect">
            <a:avLst/>
          </a:prstGeom>
        </p:spPr>
      </p:pic>
    </p:spTree>
    <p:extLst>
      <p:ext uri="{BB962C8B-B14F-4D97-AF65-F5344CB8AC3E}">
        <p14:creationId xmlns:p14="http://schemas.microsoft.com/office/powerpoint/2010/main" val="3266412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B12E855-C3C8-49F2-9586-BC69A4BB8FB6}"/>
              </a:ext>
            </a:extLst>
          </p:cNvPr>
          <p:cNvSpPr>
            <a:spLocks noGrp="1"/>
          </p:cNvSpPr>
          <p:nvPr>
            <p:ph type="title"/>
          </p:nvPr>
        </p:nvSpPr>
        <p:spPr>
          <a:xfrm>
            <a:off x="838200" y="365125"/>
            <a:ext cx="10515600" cy="732155"/>
          </a:xfrm>
        </p:spPr>
        <p:txBody>
          <a:bodyPr>
            <a:normAutofit fontScale="90000"/>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 xmlns:a16="http://schemas.microsoft.com/office/drawing/2014/main" id="{95ED4043-FEFE-4EA5-A543-1D57CDB641B8}"/>
              </a:ext>
            </a:extLst>
          </p:cNvPr>
          <p:cNvSpPr>
            <a:spLocks noGrp="1"/>
          </p:cNvSpPr>
          <p:nvPr>
            <p:ph idx="1"/>
          </p:nvPr>
        </p:nvSpPr>
        <p:spPr>
          <a:xfrm>
            <a:off x="838200" y="1097280"/>
            <a:ext cx="10515600" cy="5760720"/>
          </a:xfrm>
        </p:spPr>
        <p:txBody>
          <a:bodyPr>
            <a:normAutofit/>
          </a:bodyPr>
          <a:lstStyle/>
          <a:p>
            <a:pPr lvl="1">
              <a:lnSpc>
                <a:spcPct val="100000"/>
              </a:lnSpc>
              <a:spcBef>
                <a:spcPts val="600"/>
              </a:spcBef>
              <a:spcAft>
                <a:spcPts val="600"/>
              </a:spcAft>
            </a:pPr>
            <a:r>
              <a:rPr lang="cs-CZ" sz="2000" b="1" dirty="0"/>
              <a:t>Cíl projektu musí být:</a:t>
            </a:r>
          </a:p>
          <a:p>
            <a:pPr marL="414000" lvl="1" indent="0">
              <a:lnSpc>
                <a:spcPct val="100000"/>
              </a:lnSpc>
              <a:spcBef>
                <a:spcPts val="600"/>
              </a:spcBef>
              <a:spcAft>
                <a:spcPts val="600"/>
              </a:spcAft>
              <a:buNone/>
            </a:pPr>
            <a:r>
              <a:rPr lang="cs-CZ" sz="2000" dirty="0"/>
              <a:t>	</a:t>
            </a:r>
            <a:r>
              <a:rPr lang="cs-CZ" sz="2000" b="1" dirty="0"/>
              <a:t>1)</a:t>
            </a:r>
            <a:r>
              <a:rPr lang="cs-CZ" sz="2000" dirty="0"/>
              <a:t> </a:t>
            </a:r>
            <a:r>
              <a:rPr lang="cs-CZ" sz="2000" b="1" dirty="0"/>
              <a:t>reálně dosažitelný </a:t>
            </a:r>
            <a:r>
              <a:rPr lang="cs-CZ" sz="2000" dirty="0"/>
              <a:t>v daném čase a za daných podmínek,</a:t>
            </a:r>
          </a:p>
          <a:p>
            <a:pPr marL="414000" lvl="1" indent="0">
              <a:lnSpc>
                <a:spcPct val="100000"/>
              </a:lnSpc>
              <a:spcBef>
                <a:spcPts val="600"/>
              </a:spcBef>
              <a:spcAft>
                <a:spcPts val="600"/>
              </a:spcAft>
              <a:buNone/>
            </a:pPr>
            <a:r>
              <a:rPr lang="cs-CZ" sz="2000" dirty="0"/>
              <a:t>	</a:t>
            </a:r>
            <a:r>
              <a:rPr lang="cs-CZ" sz="2000" b="1" dirty="0"/>
              <a:t>2) měřitelný</a:t>
            </a:r>
            <a:r>
              <a:rPr lang="cs-CZ" sz="2000" dirty="0"/>
              <a:t>, aby bylo možné po ukončení projektu prokázat jeho naplnění pomocí kvantifikovaných údajů.</a:t>
            </a:r>
          </a:p>
          <a:p>
            <a:pPr lvl="1">
              <a:lnSpc>
                <a:spcPct val="100000"/>
              </a:lnSpc>
              <a:spcBef>
                <a:spcPts val="600"/>
              </a:spcBef>
              <a:spcAft>
                <a:spcPts val="600"/>
              </a:spcAft>
            </a:pPr>
            <a:r>
              <a:rPr lang="cs-CZ" sz="2000" b="1" dirty="0"/>
              <a:t>Cíle projektu dělíme na:</a:t>
            </a:r>
          </a:p>
          <a:p>
            <a:pPr marL="0" indent="0" hangingPunct="0">
              <a:lnSpc>
                <a:spcPct val="100000"/>
              </a:lnSpc>
              <a:spcBef>
                <a:spcPts val="600"/>
              </a:spcBef>
              <a:spcAft>
                <a:spcPts val="600"/>
              </a:spcAft>
              <a:buNone/>
            </a:pPr>
            <a:r>
              <a:rPr lang="cs-CZ" sz="2000" b="1" dirty="0"/>
              <a:t>	1) Hlavní </a:t>
            </a:r>
            <a:r>
              <a:rPr lang="cs-CZ" sz="2000" dirty="0"/>
              <a:t>= “globální změna“, ke které projekt přispívá - formulován obecněji, </a:t>
            </a:r>
          </a:p>
          <a:p>
            <a:pPr marL="0" indent="0" hangingPunct="0">
              <a:lnSpc>
                <a:spcPct val="100000"/>
              </a:lnSpc>
              <a:spcBef>
                <a:spcPts val="600"/>
              </a:spcBef>
              <a:spcAft>
                <a:spcPts val="600"/>
              </a:spcAft>
              <a:buNone/>
            </a:pPr>
            <a:r>
              <a:rPr lang="cs-CZ" sz="2000" dirty="0"/>
              <a:t>	</a:t>
            </a:r>
            <a:r>
              <a:rPr lang="cs-CZ" sz="2000" b="1" dirty="0"/>
              <a:t>2) Specifické </a:t>
            </a:r>
            <a:r>
              <a:rPr lang="cs-CZ" sz="2000" dirty="0"/>
              <a:t>= konkrétní změny, které projekt přinese (SMART).</a:t>
            </a:r>
          </a:p>
          <a:p>
            <a:pPr marL="0" lvl="1" indent="0">
              <a:lnSpc>
                <a:spcPts val="2880"/>
              </a:lnSpc>
              <a:spcBef>
                <a:spcPts val="600"/>
              </a:spcBef>
              <a:spcAft>
                <a:spcPts val="600"/>
              </a:spcAft>
              <a:buSzPct val="100000"/>
              <a:buNone/>
            </a:pPr>
            <a:r>
              <a:rPr lang="cs-CZ" sz="2000" b="1" dirty="0"/>
              <a:t>Doporučení:</a:t>
            </a:r>
            <a:endParaRPr lang="cs-CZ" sz="2000" dirty="0"/>
          </a:p>
          <a:p>
            <a:pPr algn="just" hangingPunct="0">
              <a:spcBef>
                <a:spcPts val="600"/>
              </a:spcBef>
              <a:spcAft>
                <a:spcPts val="600"/>
              </a:spcAft>
            </a:pPr>
            <a:r>
              <a:rPr lang="cs-CZ" sz="2000" dirty="0"/>
              <a:t>při vytyčování cílů vycházejte z potřeb (inverzně: problémů), které jste si předem definovali: splnění vytyčeného cíle = naplnění definované potřeby (= odstranění popsaného problému),</a:t>
            </a:r>
          </a:p>
          <a:p>
            <a:pPr algn="just" hangingPunct="0">
              <a:spcBef>
                <a:spcPts val="600"/>
              </a:spcBef>
              <a:spcAft>
                <a:spcPts val="600"/>
              </a:spcAft>
            </a:pPr>
            <a:r>
              <a:rPr lang="cs-CZ" sz="2000" dirty="0"/>
              <a:t>dbejte na dosažitelnost cílů (již při vytyčování cílů musíte mít představu o aktivitách),</a:t>
            </a:r>
          </a:p>
          <a:p>
            <a:pPr algn="just" hangingPunct="0">
              <a:spcBef>
                <a:spcPts val="600"/>
              </a:spcBef>
              <a:spcAft>
                <a:spcPts val="600"/>
              </a:spcAft>
            </a:pPr>
            <a:r>
              <a:rPr lang="cs-CZ" sz="2000" dirty="0"/>
              <a:t>dbejte na měřitelnost cílů (při formulaci cílů se ptejte, zda splnění takto formulovaného cíle lze nějak prokázat/změřit).</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304800"/>
            <a:ext cx="3952301" cy="819238"/>
          </a:xfrm>
          <a:prstGeom prst="rect">
            <a:avLst/>
          </a:prstGeom>
        </p:spPr>
      </p:pic>
    </p:spTree>
    <p:extLst>
      <p:ext uri="{BB962C8B-B14F-4D97-AF65-F5344CB8AC3E}">
        <p14:creationId xmlns:p14="http://schemas.microsoft.com/office/powerpoint/2010/main" val="1388803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EF64284-7132-4135-ADFA-9B9E7F2BC0AA}"/>
              </a:ext>
            </a:extLst>
          </p:cNvPr>
          <p:cNvSpPr>
            <a:spLocks noGrp="1"/>
          </p:cNvSpPr>
          <p:nvPr>
            <p:ph type="title"/>
          </p:nvPr>
        </p:nvSpPr>
        <p:spPr>
          <a:xfrm>
            <a:off x="838200" y="137161"/>
            <a:ext cx="10515600" cy="1082040"/>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 xmlns:a16="http://schemas.microsoft.com/office/drawing/2014/main" id="{97EB815C-5B78-4133-9526-BF245791CDA1}"/>
              </a:ext>
            </a:extLst>
          </p:cNvPr>
          <p:cNvSpPr>
            <a:spLocks noGrp="1"/>
          </p:cNvSpPr>
          <p:nvPr>
            <p:ph idx="1"/>
          </p:nvPr>
        </p:nvSpPr>
        <p:spPr>
          <a:xfrm>
            <a:off x="389965" y="1219200"/>
            <a:ext cx="11282082" cy="5638799"/>
          </a:xfrm>
        </p:spPr>
        <p:txBody>
          <a:bodyPr>
            <a:normAutofit/>
          </a:bodyPr>
          <a:lstStyle/>
          <a:p>
            <a:pPr marL="0" indent="0">
              <a:spcBef>
                <a:spcPts val="600"/>
              </a:spcBef>
              <a:spcAft>
                <a:spcPts val="600"/>
              </a:spcAft>
              <a:buNone/>
            </a:pPr>
            <a:r>
              <a:rPr lang="cs-CZ" b="1" cap="all" dirty="0">
                <a:latin typeface="Corbel" panose="020B0503020204020204" pitchFamily="34" charset="0"/>
              </a:rPr>
              <a:t>2. Jak toho chceme dosáhnout?</a:t>
            </a:r>
          </a:p>
          <a:p>
            <a:pPr lvl="1">
              <a:spcBef>
                <a:spcPts val="600"/>
              </a:spcBef>
              <a:spcAft>
                <a:spcPts val="600"/>
              </a:spcAft>
            </a:pPr>
            <a:r>
              <a:rPr lang="cs-CZ" sz="1800" dirty="0">
                <a:latin typeface="Corbel" panose="020B0503020204020204" pitchFamily="34" charset="0"/>
              </a:rPr>
              <a:t>V rámci přípravy projektu je nutné </a:t>
            </a:r>
            <a:r>
              <a:rPr lang="cs-CZ" sz="1800" b="1" dirty="0">
                <a:latin typeface="Corbel" panose="020B0503020204020204" pitchFamily="34" charset="0"/>
              </a:rPr>
              <a:t>definovat aktivity </a:t>
            </a:r>
            <a:r>
              <a:rPr lang="cs-CZ" sz="1800" dirty="0">
                <a:latin typeface="Corbel" panose="020B0503020204020204" pitchFamily="34" charset="0"/>
              </a:rPr>
              <a:t>(strategii), kterými bude projekt realizován.</a:t>
            </a:r>
          </a:p>
          <a:p>
            <a:pPr lvl="1"/>
            <a:r>
              <a:rPr lang="cs-CZ" sz="2000" b="1" dirty="0">
                <a:latin typeface="Corbel" panose="020B0503020204020204" pitchFamily="34" charset="0"/>
              </a:rPr>
              <a:t>Aktivity </a:t>
            </a:r>
            <a:r>
              <a:rPr lang="cs-CZ" sz="2000" dirty="0">
                <a:latin typeface="Corbel" panose="020B0503020204020204" pitchFamily="34" charset="0"/>
              </a:rPr>
              <a:t>mají být prostředkem k dosažení cíle projektu, mezi cíli a klíčovými aktivitami musí být propojení.</a:t>
            </a:r>
            <a:endParaRPr lang="cs-CZ" sz="1800" dirty="0">
              <a:latin typeface="Corbel" panose="020B0503020204020204" pitchFamily="34" charset="0"/>
            </a:endParaRPr>
          </a:p>
          <a:p>
            <a:pPr marL="457200" lvl="1" indent="0">
              <a:lnSpc>
                <a:spcPct val="150000"/>
              </a:lnSpc>
              <a:spcAft>
                <a:spcPts val="600"/>
              </a:spcAft>
              <a:buNone/>
            </a:pPr>
            <a:r>
              <a:rPr lang="cs-CZ" sz="2000" b="1" dirty="0">
                <a:latin typeface="Corbel" panose="020B0503020204020204" pitchFamily="34" charset="0"/>
              </a:rPr>
              <a:t>Doporučení:</a:t>
            </a:r>
            <a:r>
              <a:rPr lang="cs-CZ" dirty="0">
                <a:latin typeface="Corbel" panose="020B0503020204020204" pitchFamily="34" charset="0"/>
              </a:rPr>
              <a:t/>
            </a:r>
            <a:br>
              <a:rPr lang="cs-CZ" dirty="0">
                <a:latin typeface="Corbel" panose="020B0503020204020204" pitchFamily="34" charset="0"/>
              </a:rPr>
            </a:br>
            <a:r>
              <a:rPr lang="cs-CZ" sz="1800" dirty="0">
                <a:latin typeface="Corbel" panose="020B0503020204020204" pitchFamily="34" charset="0"/>
              </a:rPr>
              <a:t>* vedou k plnění cílů, jsou prostředkem, nástrojem, ne cílem samotným </a:t>
            </a:r>
            <a:br>
              <a:rPr lang="cs-CZ" sz="1800" dirty="0">
                <a:latin typeface="Corbel" panose="020B0503020204020204" pitchFamily="34" charset="0"/>
              </a:rPr>
            </a:br>
            <a:r>
              <a:rPr lang="cs-CZ" sz="1800" dirty="0">
                <a:latin typeface="Corbel" panose="020B0503020204020204" pitchFamily="34" charset="0"/>
              </a:rPr>
              <a:t>* udržujte vazbu </a:t>
            </a:r>
            <a:r>
              <a:rPr lang="cs-CZ" sz="1800" b="1" dirty="0">
                <a:latin typeface="Corbel" panose="020B0503020204020204" pitchFamily="34" charset="0"/>
              </a:rPr>
              <a:t>potřeby – cíle – aktivity</a:t>
            </a:r>
            <a:r>
              <a:rPr lang="cs-CZ" sz="1800" dirty="0">
                <a:latin typeface="Corbel" panose="020B0503020204020204" pitchFamily="34" charset="0"/>
              </a:rPr>
              <a:t>,</a:t>
            </a:r>
            <a:br>
              <a:rPr lang="cs-CZ" sz="1800" dirty="0">
                <a:latin typeface="Corbel" panose="020B0503020204020204" pitchFamily="34" charset="0"/>
              </a:rPr>
            </a:br>
            <a:r>
              <a:rPr lang="cs-CZ" sz="1800" dirty="0">
                <a:latin typeface="Corbel" panose="020B0503020204020204" pitchFamily="34" charset="0"/>
              </a:rPr>
              <a:t>* v projektu nemají co dělat aktivity, u kterých neprokážete, že slouží k naplnění cílů, ať už přímo nebo podpůrně,</a:t>
            </a:r>
            <a:br>
              <a:rPr lang="cs-CZ" sz="1800" dirty="0">
                <a:latin typeface="Corbel" panose="020B0503020204020204" pitchFamily="34" charset="0"/>
              </a:rPr>
            </a:br>
            <a:r>
              <a:rPr lang="cs-CZ" sz="1800" dirty="0">
                <a:latin typeface="Corbel" panose="020B0503020204020204" pitchFamily="34" charset="0"/>
              </a:rPr>
              <a:t>* tvoří tělo projektu,</a:t>
            </a:r>
            <a:br>
              <a:rPr lang="cs-CZ" sz="1800" dirty="0">
                <a:latin typeface="Corbel" panose="020B0503020204020204" pitchFamily="34" charset="0"/>
              </a:rPr>
            </a:br>
            <a:r>
              <a:rPr lang="cs-CZ" sz="1800" dirty="0">
                <a:latin typeface="Corbel" panose="020B0503020204020204" pitchFamily="34" charset="0"/>
              </a:rPr>
              <a:t>* to, co se bude vlastně s cílovou skupinou a pro cílovou skupinu dělat, </a:t>
            </a:r>
            <a:br>
              <a:rPr lang="cs-CZ" sz="1800" dirty="0">
                <a:latin typeface="Corbel" panose="020B0503020204020204" pitchFamily="34" charset="0"/>
              </a:rPr>
            </a:br>
            <a:r>
              <a:rPr lang="cs-CZ" sz="1800" dirty="0">
                <a:latin typeface="Corbel" panose="020B0503020204020204" pitchFamily="34" charset="0"/>
              </a:rPr>
              <a:t>* konkrétní rozpis prací: kdo, kdy, co, jak, s kým, kde, jak často bude dělat, </a:t>
            </a:r>
            <a:br>
              <a:rPr lang="cs-CZ" sz="1800" dirty="0">
                <a:latin typeface="Corbel" panose="020B0503020204020204" pitchFamily="34" charset="0"/>
              </a:rPr>
            </a:br>
            <a:r>
              <a:rPr lang="cs-CZ" sz="1800" dirty="0">
                <a:latin typeface="Corbel" panose="020B0503020204020204" pitchFamily="34" charset="0"/>
              </a:rPr>
              <a:t>* shluky podobných dílčích aktivit = </a:t>
            </a:r>
            <a:r>
              <a:rPr lang="cs-CZ" sz="1800" b="1" dirty="0">
                <a:latin typeface="Corbel" panose="020B0503020204020204" pitchFamily="34" charset="0"/>
              </a:rPr>
              <a:t>klíčové aktivity</a:t>
            </a:r>
            <a:r>
              <a:rPr lang="cs-CZ" sz="1800" dirty="0">
                <a:latin typeface="Corbel" panose="020B0503020204020204" pitchFamily="34" charset="0"/>
              </a:rPr>
              <a:t> (seřaďte v žádosti chronologicky nebo v nějaké jasné logice), </a:t>
            </a:r>
            <a:endParaRPr lang="cs-CZ" sz="1800"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49" y="243840"/>
            <a:ext cx="3952301" cy="819238"/>
          </a:xfrm>
          <a:prstGeom prst="rect">
            <a:avLst/>
          </a:prstGeom>
        </p:spPr>
      </p:pic>
    </p:spTree>
    <p:extLst>
      <p:ext uri="{BB962C8B-B14F-4D97-AF65-F5344CB8AC3E}">
        <p14:creationId xmlns:p14="http://schemas.microsoft.com/office/powerpoint/2010/main" val="438389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D89CE8C-E5FF-4F69-9273-A02CC09C5020}"/>
              </a:ext>
            </a:extLst>
          </p:cNvPr>
          <p:cNvSpPr>
            <a:spLocks noGrp="1"/>
          </p:cNvSpPr>
          <p:nvPr>
            <p:ph type="title"/>
          </p:nvPr>
        </p:nvSpPr>
        <p:spPr>
          <a:xfrm>
            <a:off x="838200" y="121921"/>
            <a:ext cx="10515600" cy="640079"/>
          </a:xfrm>
        </p:spPr>
        <p:txBody>
          <a:bodyPr>
            <a:normAutofit fontScale="90000"/>
          </a:bodyPr>
          <a:lstStyle/>
          <a:p>
            <a:r>
              <a:rPr lang="cs-CZ" sz="4000" b="1" dirty="0">
                <a:latin typeface="Corbel" panose="020B0503020204020204" pitchFamily="34" charset="0"/>
              </a:rPr>
              <a:t>Příprava žádosti o podporu</a:t>
            </a:r>
          </a:p>
        </p:txBody>
      </p:sp>
      <p:sp>
        <p:nvSpPr>
          <p:cNvPr id="3" name="Zástupný symbol pro obsah 2">
            <a:extLst>
              <a:ext uri="{FF2B5EF4-FFF2-40B4-BE49-F238E27FC236}">
                <a16:creationId xmlns="" xmlns:a16="http://schemas.microsoft.com/office/drawing/2014/main" id="{7C6A6371-7ED1-4928-AA69-6EEF284FA389}"/>
              </a:ext>
            </a:extLst>
          </p:cNvPr>
          <p:cNvSpPr>
            <a:spLocks noGrp="1"/>
          </p:cNvSpPr>
          <p:nvPr>
            <p:ph idx="1"/>
          </p:nvPr>
        </p:nvSpPr>
        <p:spPr>
          <a:xfrm>
            <a:off x="838200" y="762000"/>
            <a:ext cx="10515600" cy="6096000"/>
          </a:xfrm>
        </p:spPr>
        <p:txBody>
          <a:bodyPr>
            <a:normAutofit fontScale="85000" lnSpcReduction="20000"/>
          </a:bodyPr>
          <a:lstStyle/>
          <a:p>
            <a:pPr marL="0" indent="0">
              <a:lnSpc>
                <a:spcPct val="170000"/>
              </a:lnSpc>
              <a:buNone/>
            </a:pPr>
            <a:r>
              <a:rPr lang="cs-CZ" b="1" cap="all" dirty="0"/>
              <a:t>3. Jak ověříme, že jsme byli úspěšní?</a:t>
            </a:r>
            <a:r>
              <a:rPr lang="cs-CZ" sz="1600" dirty="0"/>
              <a:t>.</a:t>
            </a:r>
          </a:p>
          <a:p>
            <a:pPr lvl="1">
              <a:lnSpc>
                <a:spcPct val="170000"/>
              </a:lnSpc>
              <a:spcBef>
                <a:spcPts val="0"/>
              </a:spcBef>
            </a:pPr>
            <a:r>
              <a:rPr lang="cs-CZ" sz="2600" dirty="0"/>
              <a:t>Základním nástrojem jsou </a:t>
            </a:r>
            <a:r>
              <a:rPr lang="cs-CZ" sz="2600" b="1" dirty="0"/>
              <a:t>indikátory</a:t>
            </a:r>
            <a:r>
              <a:rPr lang="cs-CZ" sz="2600" dirty="0"/>
              <a:t> OPZ.</a:t>
            </a:r>
          </a:p>
          <a:p>
            <a:pPr marL="457200" lvl="1" indent="0">
              <a:lnSpc>
                <a:spcPct val="110000"/>
              </a:lnSpc>
              <a:spcBef>
                <a:spcPts val="0"/>
              </a:spcBef>
              <a:buNone/>
            </a:pPr>
            <a:endParaRPr lang="cs-CZ" sz="2600" dirty="0"/>
          </a:p>
          <a:p>
            <a:pPr marL="0" lvl="1" indent="0">
              <a:lnSpc>
                <a:spcPct val="110000"/>
              </a:lnSpc>
              <a:spcBef>
                <a:spcPts val="600"/>
              </a:spcBef>
              <a:spcAft>
                <a:spcPts val="600"/>
              </a:spcAft>
              <a:buSzPct val="100000"/>
              <a:buNone/>
            </a:pPr>
            <a:r>
              <a:rPr lang="cs-CZ" sz="2200" b="1" dirty="0"/>
              <a:t>Doporučení:</a:t>
            </a:r>
            <a:endParaRPr lang="cs-CZ" sz="2200" dirty="0"/>
          </a:p>
          <a:p>
            <a:pPr hangingPunct="0">
              <a:lnSpc>
                <a:spcPct val="110000"/>
              </a:lnSpc>
              <a:spcBef>
                <a:spcPts val="0"/>
              </a:spcBef>
            </a:pPr>
            <a:r>
              <a:rPr lang="cs-CZ" sz="2200" dirty="0"/>
              <a:t>každá aktivita musí mít nějaký konkrétní, měřitelný a dokladovatelný výstup,</a:t>
            </a:r>
          </a:p>
          <a:p>
            <a:pPr hangingPunct="0">
              <a:lnSpc>
                <a:spcPct val="110000"/>
              </a:lnSpc>
              <a:spcBef>
                <a:spcPts val="0"/>
              </a:spcBef>
              <a:spcAft>
                <a:spcPts val="1200"/>
              </a:spcAft>
            </a:pPr>
            <a:r>
              <a:rPr lang="cs-CZ" sz="2200" dirty="0"/>
              <a:t>indikátory jsou ukazatele úspěchu, naplnění cíle, a to v předem stanovené míře, </a:t>
            </a:r>
            <a:br>
              <a:rPr lang="cs-CZ" sz="2200" dirty="0"/>
            </a:br>
            <a:r>
              <a:rPr lang="cs-CZ" sz="2200" dirty="0"/>
              <a:t>např. 10 rodičů, jejichž děti navštívily tábor – doloženo smlouvami</a:t>
            </a:r>
          </a:p>
          <a:p>
            <a:pPr marL="0" indent="0" hangingPunct="0">
              <a:lnSpc>
                <a:spcPct val="110000"/>
              </a:lnSpc>
              <a:spcBef>
                <a:spcPts val="0"/>
              </a:spcBef>
              <a:spcAft>
                <a:spcPts val="1200"/>
              </a:spcAft>
              <a:buNone/>
            </a:pPr>
            <a:endParaRPr lang="cs-CZ" sz="2200" dirty="0"/>
          </a:p>
          <a:p>
            <a:pPr lvl="1">
              <a:spcBef>
                <a:spcPts val="0"/>
              </a:spcBef>
              <a:spcAft>
                <a:spcPts val="1200"/>
              </a:spcAft>
            </a:pPr>
            <a:r>
              <a:rPr lang="cs-CZ" sz="2600" dirty="0"/>
              <a:t>V rámci přípravy projektu je dále nutné promýšlet veškerá možná </a:t>
            </a:r>
            <a:r>
              <a:rPr lang="cs-CZ" sz="2600" b="1" dirty="0"/>
              <a:t>rizika</a:t>
            </a:r>
            <a:r>
              <a:rPr lang="cs-CZ" sz="2600" dirty="0"/>
              <a:t>.</a:t>
            </a:r>
          </a:p>
          <a:p>
            <a:pPr marL="0" lvl="1" indent="0">
              <a:lnSpc>
                <a:spcPct val="120000"/>
              </a:lnSpc>
              <a:spcBef>
                <a:spcPts val="600"/>
              </a:spcBef>
              <a:spcAft>
                <a:spcPts val="600"/>
              </a:spcAft>
              <a:buSzPct val="100000"/>
              <a:buNone/>
            </a:pPr>
            <a:r>
              <a:rPr lang="cs-CZ" sz="2200" b="1" dirty="0"/>
              <a:t>Doporučení:</a:t>
            </a:r>
          </a:p>
          <a:p>
            <a:pPr algn="just" hangingPunct="0">
              <a:lnSpc>
                <a:spcPct val="120000"/>
              </a:lnSpc>
              <a:spcBef>
                <a:spcPts val="0"/>
              </a:spcBef>
            </a:pPr>
            <a:r>
              <a:rPr lang="cs-CZ" sz="2200" dirty="0"/>
              <a:t>pojmenujte rizika úspěšné realizace projektu,</a:t>
            </a:r>
          </a:p>
          <a:p>
            <a:pPr algn="just" hangingPunct="0">
              <a:lnSpc>
                <a:spcPct val="120000"/>
              </a:lnSpc>
              <a:spcBef>
                <a:spcPts val="0"/>
              </a:spcBef>
            </a:pPr>
            <a:r>
              <a:rPr lang="cs-CZ" sz="2200" dirty="0"/>
              <a:t>popište způsoby eliminace těchto rizik či záložní strategie v případě, že se rizika naplní,</a:t>
            </a:r>
          </a:p>
          <a:p>
            <a:pPr algn="just" hangingPunct="0">
              <a:lnSpc>
                <a:spcPct val="120000"/>
              </a:lnSpc>
              <a:spcBef>
                <a:spcPts val="0"/>
              </a:spcBef>
            </a:pPr>
            <a:r>
              <a:rPr lang="cs-CZ" sz="2200" b="1" dirty="0"/>
              <a:t>rozlište: rizika na straně cílové skupiny </a:t>
            </a:r>
            <a:r>
              <a:rPr lang="cs-CZ" sz="2200" dirty="0"/>
              <a:t>(např. chřipková epidemie)</a:t>
            </a:r>
          </a:p>
          <a:p>
            <a:pPr marL="0" indent="0" algn="just" hangingPunct="0">
              <a:lnSpc>
                <a:spcPct val="120000"/>
              </a:lnSpc>
              <a:spcBef>
                <a:spcPts val="0"/>
              </a:spcBef>
              <a:buNone/>
            </a:pPr>
            <a:r>
              <a:rPr lang="cs-CZ" sz="2200" b="1" dirty="0"/>
              <a:t>                   rizika na straně realizátora </a:t>
            </a:r>
            <a:r>
              <a:rPr lang="cs-CZ" sz="2200" dirty="0"/>
              <a:t>(např. málo kreativní tým, nízká kvalifikace, neznalost terénu,             </a:t>
            </a:r>
          </a:p>
          <a:p>
            <a:pPr marL="0" indent="0" algn="just" hangingPunct="0">
              <a:lnSpc>
                <a:spcPct val="120000"/>
              </a:lnSpc>
              <a:spcBef>
                <a:spcPts val="0"/>
              </a:spcBef>
              <a:buNone/>
            </a:pPr>
            <a:r>
              <a:rPr lang="cs-CZ" sz="2200" dirty="0"/>
              <a:t>                                                                     fluktuace),</a:t>
            </a:r>
          </a:p>
          <a:p>
            <a:pPr marL="414000" lvl="1" indent="0" algn="just" hangingPunct="0">
              <a:lnSpc>
                <a:spcPct val="120000"/>
              </a:lnSpc>
              <a:spcBef>
                <a:spcPts val="0"/>
              </a:spcBef>
              <a:buNone/>
            </a:pPr>
            <a:r>
              <a:rPr lang="cs-CZ" sz="2200" b="1" dirty="0"/>
              <a:t>            vnější rizika </a:t>
            </a:r>
            <a:r>
              <a:rPr lang="cs-CZ" sz="2200" dirty="0"/>
              <a:t>(např. ekonomická krize).</a:t>
            </a:r>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31648"/>
            <a:ext cx="3952301" cy="819238"/>
          </a:xfrm>
          <a:prstGeom prst="rect">
            <a:avLst/>
          </a:prstGeom>
        </p:spPr>
      </p:pic>
    </p:spTree>
    <p:extLst>
      <p:ext uri="{BB962C8B-B14F-4D97-AF65-F5344CB8AC3E}">
        <p14:creationId xmlns:p14="http://schemas.microsoft.com/office/powerpoint/2010/main" val="429417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015097E-4144-4E3E-A650-1B0DE86F118F}"/>
              </a:ext>
            </a:extLst>
          </p:cNvPr>
          <p:cNvSpPr>
            <a:spLocks noGrp="1"/>
          </p:cNvSpPr>
          <p:nvPr>
            <p:ph type="title"/>
          </p:nvPr>
        </p:nvSpPr>
        <p:spPr>
          <a:xfrm>
            <a:off x="838200" y="2365829"/>
            <a:ext cx="10515600" cy="3811134"/>
          </a:xfrm>
        </p:spPr>
        <p:txBody>
          <a:bodyPr/>
          <a:lstStyle/>
          <a:p>
            <a:pPr algn="r"/>
            <a:r>
              <a:rPr lang="cs-CZ" b="1" dirty="0" smtClean="0">
                <a:latin typeface="Corbel" panose="020B0503020204020204" pitchFamily="34" charset="0"/>
              </a:rPr>
              <a:t>Hodnocení </a:t>
            </a:r>
            <a:r>
              <a:rPr lang="cs-CZ" b="1" dirty="0">
                <a:latin typeface="Corbel" panose="020B0503020204020204" pitchFamily="34" charset="0"/>
              </a:rPr>
              <a:t>a výběr projektu</a:t>
            </a:r>
          </a:p>
        </p:txBody>
      </p:sp>
      <p:pic>
        <p:nvPicPr>
          <p:cNvPr id="3" name="Obrázek 2">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52965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66FEEC5-F996-40BF-B9BB-58FFC3C522BA}"/>
              </a:ext>
            </a:extLst>
          </p:cNvPr>
          <p:cNvSpPr>
            <a:spLocks noGrp="1"/>
          </p:cNvSpPr>
          <p:nvPr>
            <p:ph type="title"/>
          </p:nvPr>
        </p:nvSpPr>
        <p:spPr/>
        <p:txBody>
          <a:bodyPr/>
          <a:lstStyle/>
          <a:p>
            <a:r>
              <a:rPr lang="cs-CZ" b="1" dirty="0">
                <a:latin typeface="Corbel" panose="020B0503020204020204" pitchFamily="34" charset="0"/>
              </a:rPr>
              <a:t>Proces hodnocení a výběru projektů</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B44555DB-80A6-4BFC-BD7B-18BE2B3E1ABD}"/>
              </a:ext>
            </a:extLst>
          </p:cNvPr>
          <p:cNvSpPr>
            <a:spLocks noGrp="1"/>
          </p:cNvSpPr>
          <p:nvPr>
            <p:ph idx="1"/>
          </p:nvPr>
        </p:nvSpPr>
        <p:spPr/>
        <p:txBody>
          <a:bodyPr>
            <a:normAutofit/>
          </a:bodyPr>
          <a:lstStyle/>
          <a:p>
            <a:r>
              <a:rPr lang="cs-CZ" sz="2400" dirty="0"/>
              <a:t>Problematika hodnocení přijatelnosti a formálních náležitostí, věcného hodnocení a výběru projektů</a:t>
            </a:r>
          </a:p>
          <a:p>
            <a:pPr marL="0" indent="0">
              <a:buNone/>
            </a:pPr>
            <a:r>
              <a:rPr lang="cs-CZ" sz="2400" dirty="0"/>
              <a:t>	- viz Příloha č. 1 – Informace o způsobu hodnocení a výběru projektů</a:t>
            </a:r>
          </a:p>
          <a:p>
            <a:pPr marL="0" indent="0">
              <a:buNone/>
            </a:pPr>
            <a:r>
              <a:rPr lang="cs-CZ" sz="2400" dirty="0"/>
              <a:t>	- viz Specifická část pravidel pro žadatele a příjemce v rámci OPZ </a:t>
            </a:r>
            <a:r>
              <a:rPr lang="cs-CZ" sz="2400" u="sng" dirty="0">
                <a:hlinkClick r:id="rId2"/>
              </a:rPr>
              <a:t>https://www.esfcr.cz/file/9003/</a:t>
            </a:r>
            <a:r>
              <a:rPr lang="cs-CZ" sz="2400" dirty="0"/>
              <a:t> </a:t>
            </a:r>
          </a:p>
          <a:p>
            <a:pPr marL="0" indent="0">
              <a:buNone/>
            </a:pPr>
            <a:endParaRPr lang="cs-CZ" sz="2400" dirty="0"/>
          </a:p>
          <a:p>
            <a:r>
              <a:rPr lang="cs-CZ" sz="2400" dirty="0"/>
              <a:t>Proces hodnocení a výběru projektů zajišťuje MAS </a:t>
            </a:r>
            <a:r>
              <a:rPr lang="cs-CZ" sz="2400" dirty="0" smtClean="0"/>
              <a:t>Rokytná, o.p.s.</a:t>
            </a:r>
            <a:endParaRPr lang="cs-CZ" sz="2400" dirty="0"/>
          </a:p>
          <a:p>
            <a:r>
              <a:rPr lang="cs-CZ" sz="2400" dirty="0"/>
              <a:t>Potvrzení výběru projektů a právní akt zajišťuje MPSV</a:t>
            </a:r>
          </a:p>
          <a:p>
            <a:r>
              <a:rPr lang="cs-CZ" sz="2400" dirty="0"/>
              <a:t>Žádosti předložené jiným způsobem a v jiném termínu než umožňuje výzva nejsou akceptovány</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180701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4C30D21-2DC7-4914-94C9-37CD0CB94738}"/>
              </a:ext>
            </a:extLst>
          </p:cNvPr>
          <p:cNvSpPr>
            <a:spLocks noGrp="1"/>
          </p:cNvSpPr>
          <p:nvPr>
            <p:ph type="title"/>
          </p:nvPr>
        </p:nvSpPr>
        <p:spPr>
          <a:xfrm>
            <a:off x="838200" y="159658"/>
            <a:ext cx="10515600" cy="1393372"/>
          </a:xfrm>
        </p:spPr>
        <p:txBody>
          <a:bodyPr>
            <a:normAutofit/>
          </a:bodyPr>
          <a:lstStyle/>
          <a:p>
            <a:r>
              <a:rPr lang="cs-CZ" sz="3200" b="1" dirty="0">
                <a:latin typeface="Corbel" panose="020B0503020204020204" pitchFamily="34" charset="0"/>
              </a:rPr>
              <a:t>Hodnocení přijatelnosti a formálních náležitostí</a:t>
            </a:r>
            <a:endParaRPr lang="cs-CZ" sz="3200"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1162F8CA-E27F-4210-84C9-D585800B8309}"/>
              </a:ext>
            </a:extLst>
          </p:cNvPr>
          <p:cNvSpPr>
            <a:spLocks noGrp="1"/>
          </p:cNvSpPr>
          <p:nvPr>
            <p:ph idx="1"/>
          </p:nvPr>
        </p:nvSpPr>
        <p:spPr>
          <a:xfrm>
            <a:off x="838200" y="1553030"/>
            <a:ext cx="10515600" cy="4623933"/>
          </a:xfrm>
        </p:spPr>
        <p:txBody>
          <a:bodyPr>
            <a:normAutofit lnSpcReduction="10000"/>
          </a:bodyPr>
          <a:lstStyle/>
          <a:p>
            <a:pPr>
              <a:spcBef>
                <a:spcPts val="1800"/>
              </a:spcBef>
            </a:pPr>
            <a:r>
              <a:rPr lang="cs-CZ" sz="2400" dirty="0"/>
              <a:t>První fáze hodnocení projektů</a:t>
            </a:r>
          </a:p>
          <a:p>
            <a:pPr>
              <a:spcBef>
                <a:spcPts val="1800"/>
              </a:spcBef>
            </a:pPr>
            <a:r>
              <a:rPr lang="cs-CZ" sz="2400" dirty="0"/>
              <a:t>Posouzení základních věcných a administrativních požadavků</a:t>
            </a:r>
          </a:p>
          <a:p>
            <a:pPr>
              <a:spcBef>
                <a:spcPts val="1800"/>
              </a:spcBef>
            </a:pPr>
            <a:r>
              <a:rPr lang="cs-CZ" sz="2400" dirty="0"/>
              <a:t>Provádějí pracovníci </a:t>
            </a:r>
            <a:r>
              <a:rPr lang="cs-CZ" sz="2400" dirty="0" smtClean="0"/>
              <a:t>MAS Rokytná, o.p.s.</a:t>
            </a:r>
            <a:endParaRPr lang="cs-CZ" sz="2400" dirty="0"/>
          </a:p>
          <a:p>
            <a:pPr>
              <a:spcBef>
                <a:spcPts val="1800"/>
              </a:spcBef>
            </a:pPr>
            <a:r>
              <a:rPr lang="cs-CZ" sz="2400" dirty="0"/>
              <a:t>Lhůta max. </a:t>
            </a:r>
            <a:r>
              <a:rPr lang="cs-CZ" sz="2400" b="1" dirty="0"/>
              <a:t>20 pracovních dnů </a:t>
            </a:r>
            <a:r>
              <a:rPr lang="cs-CZ" sz="2400" dirty="0"/>
              <a:t>od ukončení příjmu žádostí o podporu</a:t>
            </a:r>
          </a:p>
          <a:p>
            <a:pPr>
              <a:spcBef>
                <a:spcPts val="1800"/>
              </a:spcBef>
            </a:pPr>
            <a:r>
              <a:rPr lang="cs-CZ" sz="2400" dirty="0"/>
              <a:t>Kritéria </a:t>
            </a:r>
            <a:r>
              <a:rPr lang="cs-CZ" sz="2400" b="1" dirty="0"/>
              <a:t>přijatelnosti jsou neopravitelná</a:t>
            </a:r>
          </a:p>
          <a:p>
            <a:pPr>
              <a:spcBef>
                <a:spcPts val="1800"/>
              </a:spcBef>
            </a:pPr>
            <a:r>
              <a:rPr lang="cs-CZ" sz="2400" dirty="0"/>
              <a:t>Kritéria </a:t>
            </a:r>
            <a:r>
              <a:rPr lang="cs-CZ" sz="2400" b="1" dirty="0"/>
              <a:t>formálních náležitostí jsou opravitelná </a:t>
            </a:r>
            <a:r>
              <a:rPr lang="cs-CZ" sz="2400" dirty="0"/>
              <a:t>– žadatel vyzván 1x k opravě nebo doplnění ve lhůtě do 5 pracovních dní</a:t>
            </a:r>
          </a:p>
          <a:p>
            <a:pPr>
              <a:spcBef>
                <a:spcPts val="1800"/>
              </a:spcBef>
            </a:pPr>
            <a:r>
              <a:rPr lang="cs-CZ" sz="2400" dirty="0"/>
              <a:t>Hodnotí se podle </a:t>
            </a:r>
            <a:r>
              <a:rPr lang="cs-CZ" sz="2400" b="1" dirty="0"/>
              <a:t>kontrolních otázek</a:t>
            </a:r>
            <a:r>
              <a:rPr lang="cs-CZ" sz="2400" dirty="0"/>
              <a:t> uvedených pro každé kritérium (ANO/NE)</a:t>
            </a:r>
          </a:p>
          <a:p>
            <a:pPr marL="0" indent="0">
              <a:buNone/>
            </a:pPr>
            <a:endParaRPr lang="cs-CZ" dirty="0"/>
          </a:p>
        </p:txBody>
      </p:sp>
    </p:spTree>
    <p:extLst>
      <p:ext uri="{BB962C8B-B14F-4D97-AF65-F5344CB8AC3E}">
        <p14:creationId xmlns:p14="http://schemas.microsoft.com/office/powerpoint/2010/main" val="1300523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FD80E2E-AD71-4A46-988F-C2789478BC9F}"/>
              </a:ext>
            </a:extLst>
          </p:cNvPr>
          <p:cNvSpPr>
            <a:spLocks noGrp="1"/>
          </p:cNvSpPr>
          <p:nvPr>
            <p:ph type="title"/>
          </p:nvPr>
        </p:nvSpPr>
        <p:spPr>
          <a:xfrm>
            <a:off x="838200" y="365125"/>
            <a:ext cx="10515600" cy="1260475"/>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668A9FEE-2F77-4E8C-9E4C-6ED63C298B7E}"/>
              </a:ext>
            </a:extLst>
          </p:cNvPr>
          <p:cNvSpPr>
            <a:spLocks noGrp="1"/>
          </p:cNvSpPr>
          <p:nvPr>
            <p:ph idx="1"/>
          </p:nvPr>
        </p:nvSpPr>
        <p:spPr>
          <a:xfrm>
            <a:off x="838200" y="2481943"/>
            <a:ext cx="10515600" cy="3695020"/>
          </a:xfrm>
        </p:spPr>
        <p:txBody>
          <a:bodyPr>
            <a:normAutofit fontScale="92500" lnSpcReduction="10000"/>
          </a:bodyPr>
          <a:lstStyle/>
          <a:p>
            <a:pPr>
              <a:lnSpc>
                <a:spcPct val="150000"/>
              </a:lnSpc>
            </a:pPr>
            <a:r>
              <a:rPr lang="cs-CZ" dirty="0">
                <a:latin typeface="Corbel" panose="020B0503020204020204" pitchFamily="34" charset="0"/>
              </a:rPr>
              <a:t>Druhá fáze hodnocení projektů</a:t>
            </a:r>
          </a:p>
          <a:p>
            <a:pPr>
              <a:lnSpc>
                <a:spcPct val="150000"/>
              </a:lnSpc>
            </a:pPr>
            <a:r>
              <a:rPr lang="cs-CZ" dirty="0">
                <a:latin typeface="Corbel" panose="020B0503020204020204" pitchFamily="34" charset="0"/>
              </a:rPr>
              <a:t>Hodnocení kvality</a:t>
            </a:r>
          </a:p>
          <a:p>
            <a:pPr>
              <a:lnSpc>
                <a:spcPct val="150000"/>
              </a:lnSpc>
            </a:pPr>
            <a:r>
              <a:rPr lang="cs-CZ" dirty="0">
                <a:latin typeface="Corbel" panose="020B0503020204020204" pitchFamily="34" charset="0"/>
              </a:rPr>
              <a:t>Provádí Výběrová komise </a:t>
            </a:r>
            <a:r>
              <a:rPr lang="cs-CZ" dirty="0" smtClean="0">
                <a:latin typeface="Corbel" panose="020B0503020204020204" pitchFamily="34" charset="0"/>
              </a:rPr>
              <a:t>MAS Rokytná, o.p.s.</a:t>
            </a:r>
            <a:endParaRPr lang="cs-CZ" dirty="0">
              <a:latin typeface="Corbel" panose="020B0503020204020204" pitchFamily="34" charset="0"/>
            </a:endParaRPr>
          </a:p>
          <a:p>
            <a:pPr>
              <a:lnSpc>
                <a:spcPct val="150000"/>
              </a:lnSpc>
            </a:pPr>
            <a:r>
              <a:rPr lang="cs-CZ" dirty="0">
                <a:latin typeface="Corbel" panose="020B0503020204020204" pitchFamily="34" charset="0"/>
              </a:rPr>
              <a:t>Pouze žádosti o podporu, které uspěly v 1. fázi hodnocení</a:t>
            </a:r>
          </a:p>
          <a:p>
            <a:pPr>
              <a:lnSpc>
                <a:spcPct val="150000"/>
              </a:lnSpc>
            </a:pPr>
            <a:r>
              <a:rPr lang="cs-CZ" dirty="0">
                <a:latin typeface="Corbel" panose="020B0503020204020204" pitchFamily="34" charset="0"/>
              </a:rPr>
              <a:t>Lhůta max. 40 pracovních dnů od ukončení hodnocení FN a P</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68224"/>
            <a:ext cx="3952301" cy="819238"/>
          </a:xfrm>
          <a:prstGeom prst="rect">
            <a:avLst/>
          </a:prstGeom>
        </p:spPr>
      </p:pic>
    </p:spTree>
    <p:extLst>
      <p:ext uri="{BB962C8B-B14F-4D97-AF65-F5344CB8AC3E}">
        <p14:creationId xmlns:p14="http://schemas.microsoft.com/office/powerpoint/2010/main" val="3157210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171534D-72F3-4B9B-9F60-C5B3E1662252}"/>
              </a:ext>
            </a:extLst>
          </p:cNvPr>
          <p:cNvSpPr>
            <a:spLocks noGrp="1"/>
          </p:cNvSpPr>
          <p:nvPr>
            <p:ph type="title"/>
          </p:nvPr>
        </p:nvSpPr>
        <p:spPr>
          <a:xfrm>
            <a:off x="838200" y="365126"/>
            <a:ext cx="10515600" cy="1086304"/>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4" name="Zástupný symbol pro obsah 2">
            <a:extLst>
              <a:ext uri="{FF2B5EF4-FFF2-40B4-BE49-F238E27FC236}">
                <a16:creationId xmlns="" xmlns:a16="http://schemas.microsoft.com/office/drawing/2014/main" id="{705E7D30-9B7E-4B07-A193-9BE5E1EF7C90}"/>
              </a:ext>
            </a:extLst>
          </p:cNvPr>
          <p:cNvSpPr>
            <a:spLocks noGrp="1"/>
          </p:cNvSpPr>
          <p:nvPr>
            <p:ph idx="1"/>
          </p:nvPr>
        </p:nvSpPr>
        <p:spPr>
          <a:xfrm>
            <a:off x="838200" y="1451430"/>
            <a:ext cx="10515600" cy="4351338"/>
          </a:xfrm>
        </p:spPr>
        <p:txBody>
          <a:bodyPr>
            <a:normAutofit/>
          </a:bodyPr>
          <a:lstStyle/>
          <a:p>
            <a:r>
              <a:rPr lang="cs-CZ" dirty="0"/>
              <a:t>Kritéria věcného hodnocení</a:t>
            </a:r>
          </a:p>
        </p:txBody>
      </p:sp>
      <p:graphicFrame>
        <p:nvGraphicFramePr>
          <p:cNvPr id="6" name="Tabulka 5">
            <a:extLst>
              <a:ext uri="{FF2B5EF4-FFF2-40B4-BE49-F238E27FC236}">
                <a16:creationId xmlns="" xmlns:a16="http://schemas.microsoft.com/office/drawing/2014/main" id="{DAE1FBC8-783B-44F7-A79C-30B2B1E83C98}"/>
              </a:ext>
            </a:extLst>
          </p:cNvPr>
          <p:cNvGraphicFramePr>
            <a:graphicFrameLocks noGrp="1"/>
          </p:cNvGraphicFramePr>
          <p:nvPr>
            <p:extLst>
              <p:ext uri="{D42A27DB-BD31-4B8C-83A1-F6EECF244321}">
                <p14:modId xmlns:p14="http://schemas.microsoft.com/office/powerpoint/2010/main" val="1496896407"/>
              </p:ext>
            </p:extLst>
          </p:nvPr>
        </p:nvGraphicFramePr>
        <p:xfrm>
          <a:off x="624624" y="1872343"/>
          <a:ext cx="10515600" cy="4528456"/>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566057">
                <a:tc>
                  <a:txBody>
                    <a:bodyPr/>
                    <a:lstStyle/>
                    <a:p>
                      <a:r>
                        <a:rPr lang="cs-CZ" dirty="0"/>
                        <a:t>Skupina kritérií (max. počet bodů)</a:t>
                      </a:r>
                    </a:p>
                  </a:txBody>
                  <a:tcPr/>
                </a:tc>
                <a:tc>
                  <a:txBody>
                    <a:bodyPr/>
                    <a:lstStyle/>
                    <a:p>
                      <a:r>
                        <a:rPr lang="cs-CZ" dirty="0"/>
                        <a:t>Název kritéria (max. počet bodů)</a:t>
                      </a:r>
                    </a:p>
                  </a:txBody>
                  <a:tcPr/>
                </a:tc>
                <a:extLst>
                  <a:ext uri="{0D108BD9-81ED-4DB2-BD59-A6C34878D82A}">
                    <a16:rowId xmlns="" xmlns:a16="http://schemas.microsoft.com/office/drawing/2014/main" val="10000"/>
                  </a:ext>
                </a:extLst>
              </a:tr>
              <a:tr h="566057">
                <a:tc>
                  <a:txBody>
                    <a:bodyPr/>
                    <a:lstStyle/>
                    <a:p>
                      <a:r>
                        <a:rPr lang="cs-CZ" dirty="0"/>
                        <a:t>I. Potřebnost (35)</a:t>
                      </a:r>
                    </a:p>
                  </a:txBody>
                  <a:tcPr>
                    <a:solidFill>
                      <a:schemeClr val="accent3">
                        <a:lumMod val="20000"/>
                        <a:lumOff val="80000"/>
                      </a:schemeClr>
                    </a:solidFill>
                  </a:tcPr>
                </a:tc>
                <a:tc>
                  <a:txBody>
                    <a:bodyPr/>
                    <a:lstStyle/>
                    <a:p>
                      <a:r>
                        <a:rPr lang="cs-CZ" dirty="0"/>
                        <a:t>Vymezení problému a cílové skupiny</a:t>
                      </a:r>
                      <a:r>
                        <a:rPr lang="cs-CZ" baseline="0" dirty="0"/>
                        <a:t> (35)</a:t>
                      </a:r>
                      <a:endParaRPr lang="cs-CZ" dirty="0"/>
                    </a:p>
                  </a:txBody>
                  <a:tcPr>
                    <a:solidFill>
                      <a:schemeClr val="accent3">
                        <a:lumMod val="20000"/>
                        <a:lumOff val="80000"/>
                      </a:schemeClr>
                    </a:solidFill>
                  </a:tcPr>
                </a:tc>
                <a:extLst>
                  <a:ext uri="{0D108BD9-81ED-4DB2-BD59-A6C34878D82A}">
                    <a16:rowId xmlns="" xmlns:a16="http://schemas.microsoft.com/office/drawing/2014/main" val="10001"/>
                  </a:ext>
                </a:extLst>
              </a:tr>
              <a:tr h="566057">
                <a:tc rowSpan="2">
                  <a:txBody>
                    <a:bodyPr/>
                    <a:lstStyle/>
                    <a:p>
                      <a:r>
                        <a:rPr lang="cs-CZ" dirty="0"/>
                        <a:t>II. Účelnost (30)</a:t>
                      </a:r>
                    </a:p>
                  </a:txBody>
                  <a:tcPr>
                    <a:solidFill>
                      <a:schemeClr val="accent3">
                        <a:lumMod val="40000"/>
                        <a:lumOff val="60000"/>
                      </a:schemeClr>
                    </a:solidFill>
                  </a:tcPr>
                </a:tc>
                <a:tc>
                  <a:txBody>
                    <a:bodyPr/>
                    <a:lstStyle/>
                    <a:p>
                      <a:r>
                        <a:rPr lang="cs-CZ" dirty="0"/>
                        <a:t>Cíle a konzistentnost projektu (25)</a:t>
                      </a:r>
                    </a:p>
                  </a:txBody>
                  <a:tcPr>
                    <a:solidFill>
                      <a:schemeClr val="accent3">
                        <a:lumMod val="40000"/>
                        <a:lumOff val="60000"/>
                      </a:schemeClr>
                    </a:solidFill>
                  </a:tcPr>
                </a:tc>
                <a:extLst>
                  <a:ext uri="{0D108BD9-81ED-4DB2-BD59-A6C34878D82A}">
                    <a16:rowId xmlns="" xmlns:a16="http://schemas.microsoft.com/office/drawing/2014/main" val="10002"/>
                  </a:ext>
                </a:extLst>
              </a:tr>
              <a:tr h="566057">
                <a:tc vMerge="1">
                  <a:txBody>
                    <a:bodyPr/>
                    <a:lstStyle/>
                    <a:p>
                      <a:endParaRPr lang="cs-CZ" dirty="0"/>
                    </a:p>
                  </a:txBody>
                  <a:tcPr/>
                </a:tc>
                <a:tc>
                  <a:txBody>
                    <a:bodyPr/>
                    <a:lstStyle/>
                    <a:p>
                      <a:r>
                        <a:rPr lang="cs-CZ" dirty="0"/>
                        <a:t>Způsob ověření dosažení cíle</a:t>
                      </a:r>
                      <a:r>
                        <a:rPr lang="cs-CZ" baseline="0" dirty="0"/>
                        <a:t> projektu (5)</a:t>
                      </a:r>
                      <a:endParaRPr lang="cs-CZ" dirty="0"/>
                    </a:p>
                  </a:txBody>
                  <a:tcPr>
                    <a:solidFill>
                      <a:schemeClr val="accent3">
                        <a:lumMod val="40000"/>
                        <a:lumOff val="60000"/>
                      </a:schemeClr>
                    </a:solidFill>
                  </a:tcPr>
                </a:tc>
                <a:extLst>
                  <a:ext uri="{0D108BD9-81ED-4DB2-BD59-A6C34878D82A}">
                    <a16:rowId xmlns="" xmlns:a16="http://schemas.microsoft.com/office/drawing/2014/main" val="10003"/>
                  </a:ext>
                </a:extLst>
              </a:tr>
              <a:tr h="566057">
                <a:tc rowSpan="2">
                  <a:txBody>
                    <a:bodyPr/>
                    <a:lstStyle/>
                    <a:p>
                      <a:r>
                        <a:rPr lang="cs-CZ" dirty="0"/>
                        <a:t>III.</a:t>
                      </a:r>
                      <a:r>
                        <a:rPr lang="cs-CZ" baseline="0" dirty="0"/>
                        <a:t> Efektivnost a hospodárnost (20)</a:t>
                      </a:r>
                      <a:endParaRPr lang="cs-CZ" dirty="0"/>
                    </a:p>
                  </a:txBody>
                  <a:tcPr>
                    <a:solidFill>
                      <a:schemeClr val="accent3">
                        <a:lumMod val="20000"/>
                        <a:lumOff val="80000"/>
                      </a:schemeClr>
                    </a:solidFill>
                  </a:tcPr>
                </a:tc>
                <a:tc>
                  <a:txBody>
                    <a:bodyPr/>
                    <a:lstStyle/>
                    <a:p>
                      <a:r>
                        <a:rPr lang="cs-CZ" dirty="0"/>
                        <a:t>Efektivita projektu, rozpočet (15)</a:t>
                      </a:r>
                    </a:p>
                  </a:txBody>
                  <a:tcPr>
                    <a:solidFill>
                      <a:schemeClr val="accent3">
                        <a:lumMod val="20000"/>
                        <a:lumOff val="80000"/>
                      </a:schemeClr>
                    </a:solidFill>
                  </a:tcPr>
                </a:tc>
                <a:extLst>
                  <a:ext uri="{0D108BD9-81ED-4DB2-BD59-A6C34878D82A}">
                    <a16:rowId xmlns="" xmlns:a16="http://schemas.microsoft.com/office/drawing/2014/main" val="10004"/>
                  </a:ext>
                </a:extLst>
              </a:tr>
              <a:tr h="566057">
                <a:tc vMerge="1">
                  <a:txBody>
                    <a:bodyPr/>
                    <a:lstStyle/>
                    <a:p>
                      <a:endParaRPr lang="cs-CZ" dirty="0"/>
                    </a:p>
                  </a:txBody>
                  <a:tcPr/>
                </a:tc>
                <a:tc>
                  <a:txBody>
                    <a:bodyPr/>
                    <a:lstStyle/>
                    <a:p>
                      <a:r>
                        <a:rPr lang="cs-CZ" dirty="0"/>
                        <a:t>Adekvátnost indikátorů (5)</a:t>
                      </a:r>
                    </a:p>
                  </a:txBody>
                  <a:tcPr>
                    <a:solidFill>
                      <a:schemeClr val="accent3">
                        <a:lumMod val="20000"/>
                        <a:lumOff val="80000"/>
                      </a:schemeClr>
                    </a:solidFill>
                  </a:tcPr>
                </a:tc>
                <a:extLst>
                  <a:ext uri="{0D108BD9-81ED-4DB2-BD59-A6C34878D82A}">
                    <a16:rowId xmlns="" xmlns:a16="http://schemas.microsoft.com/office/drawing/2014/main" val="10005"/>
                  </a:ext>
                </a:extLst>
              </a:tr>
              <a:tr h="566057">
                <a:tc rowSpan="2">
                  <a:txBody>
                    <a:bodyPr/>
                    <a:lstStyle/>
                    <a:p>
                      <a:r>
                        <a:rPr lang="cs-CZ" dirty="0"/>
                        <a:t>IV. Proveditelnost</a:t>
                      </a:r>
                      <a:r>
                        <a:rPr lang="cs-CZ" baseline="0" dirty="0"/>
                        <a:t> (15)</a:t>
                      </a:r>
                      <a:endParaRPr lang="cs-CZ" dirty="0"/>
                    </a:p>
                  </a:txBody>
                  <a:tcPr>
                    <a:solidFill>
                      <a:schemeClr val="accent1">
                        <a:lumMod val="40000"/>
                        <a:lumOff val="60000"/>
                      </a:schemeClr>
                    </a:solidFill>
                  </a:tcPr>
                </a:tc>
                <a:tc>
                  <a:txBody>
                    <a:bodyPr/>
                    <a:lstStyle/>
                    <a:p>
                      <a:r>
                        <a:rPr lang="cs-CZ" dirty="0"/>
                        <a:t>Způsob</a:t>
                      </a:r>
                      <a:r>
                        <a:rPr lang="cs-CZ" baseline="0" dirty="0"/>
                        <a:t> realizace aktivit a jejich návaznost (10)</a:t>
                      </a:r>
                      <a:endParaRPr lang="cs-CZ" dirty="0"/>
                    </a:p>
                  </a:txBody>
                  <a:tcPr>
                    <a:solidFill>
                      <a:schemeClr val="accent3">
                        <a:lumMod val="40000"/>
                        <a:lumOff val="60000"/>
                      </a:schemeClr>
                    </a:solidFill>
                  </a:tcPr>
                </a:tc>
                <a:extLst>
                  <a:ext uri="{0D108BD9-81ED-4DB2-BD59-A6C34878D82A}">
                    <a16:rowId xmlns="" xmlns:a16="http://schemas.microsoft.com/office/drawing/2014/main" val="10006"/>
                  </a:ext>
                </a:extLst>
              </a:tr>
              <a:tr h="566057">
                <a:tc vMerge="1">
                  <a:txBody>
                    <a:bodyPr/>
                    <a:lstStyle/>
                    <a:p>
                      <a:endParaRPr lang="cs-CZ" dirty="0"/>
                    </a:p>
                  </a:txBody>
                  <a:tcPr/>
                </a:tc>
                <a:tc>
                  <a:txBody>
                    <a:bodyPr/>
                    <a:lstStyle/>
                    <a:p>
                      <a:r>
                        <a:rPr lang="cs-CZ" dirty="0"/>
                        <a:t>Způsob zapojení cílové</a:t>
                      </a:r>
                      <a:r>
                        <a:rPr lang="cs-CZ" baseline="0" dirty="0"/>
                        <a:t> skupiny (5)</a:t>
                      </a:r>
                      <a:endParaRPr lang="cs-CZ" dirty="0"/>
                    </a:p>
                  </a:txBody>
                  <a:tcPr>
                    <a:solidFill>
                      <a:schemeClr val="accent3">
                        <a:lumMod val="40000"/>
                        <a:lumOff val="60000"/>
                      </a:schemeClr>
                    </a:solidFill>
                  </a:tcPr>
                </a:tc>
                <a:extLst>
                  <a:ext uri="{0D108BD9-81ED-4DB2-BD59-A6C34878D82A}">
                    <a16:rowId xmlns="" xmlns:a16="http://schemas.microsoft.com/office/drawing/2014/main" val="10007"/>
                  </a:ext>
                </a:extLst>
              </a:tr>
            </a:tbl>
          </a:graphicData>
        </a:graphic>
      </p:graphicFrame>
      <p:pic>
        <p:nvPicPr>
          <p:cNvPr id="5" name="Obrázek 4">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687589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EED8D1A-8945-4FB8-8760-D30EABB4DC48}"/>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 xmlns:a16="http://schemas.microsoft.com/office/drawing/2014/main" id="{876FBD3B-BAAD-466C-AD13-EAC1EB7EA3E2}"/>
              </a:ext>
            </a:extLst>
          </p:cNvPr>
          <p:cNvSpPr>
            <a:spLocks noGrp="1"/>
          </p:cNvSpPr>
          <p:nvPr>
            <p:ph idx="1"/>
          </p:nvPr>
        </p:nvSpPr>
        <p:spPr/>
        <p:txBody>
          <a:bodyPr>
            <a:normAutofit fontScale="92500"/>
          </a:bodyPr>
          <a:lstStyle/>
          <a:p>
            <a:pPr>
              <a:lnSpc>
                <a:spcPct val="110000"/>
              </a:lnSpc>
            </a:pPr>
            <a:r>
              <a:rPr lang="cs-CZ" sz="2600" dirty="0"/>
              <a:t>Výběrová komise odpovídá u každého kritéria na Hlavní otázku (+ pomocné podotázky)</a:t>
            </a:r>
          </a:p>
          <a:p>
            <a:pPr marL="0" indent="0">
              <a:lnSpc>
                <a:spcPct val="110000"/>
              </a:lnSpc>
              <a:buNone/>
            </a:pPr>
            <a:endParaRPr lang="cs-CZ" sz="2600" dirty="0"/>
          </a:p>
          <a:p>
            <a:pPr marL="0" indent="0">
              <a:lnSpc>
                <a:spcPct val="110000"/>
              </a:lnSpc>
              <a:buNone/>
            </a:pPr>
            <a:r>
              <a:rPr lang="cs-CZ" sz="2600" b="1" dirty="0"/>
              <a:t>Využívá 4 deskriptorů:</a:t>
            </a:r>
          </a:p>
          <a:p>
            <a:pPr>
              <a:lnSpc>
                <a:spcPct val="110000"/>
              </a:lnSpc>
            </a:pPr>
            <a:r>
              <a:rPr lang="cs-CZ" sz="2600" dirty="0"/>
              <a:t>1. velmi dobře	100 % max. dosažitelného počtu bodů v kritériu</a:t>
            </a:r>
          </a:p>
          <a:p>
            <a:pPr>
              <a:lnSpc>
                <a:spcPct val="110000"/>
              </a:lnSpc>
            </a:pPr>
            <a:r>
              <a:rPr lang="cs-CZ" sz="2600" dirty="0"/>
              <a:t>2. dobře		75 % max. dosažitelného počtu bodů v kritériu</a:t>
            </a:r>
          </a:p>
          <a:p>
            <a:pPr>
              <a:lnSpc>
                <a:spcPct val="110000"/>
              </a:lnSpc>
            </a:pPr>
            <a:r>
              <a:rPr lang="cs-CZ" sz="2600" dirty="0"/>
              <a:t>3. dostatečně		50 % max. dosažitelného počtu bodů v kritériu</a:t>
            </a:r>
          </a:p>
          <a:p>
            <a:pPr>
              <a:lnSpc>
                <a:spcPct val="110000"/>
              </a:lnSpc>
              <a:spcAft>
                <a:spcPts val="600"/>
              </a:spcAft>
            </a:pPr>
            <a:r>
              <a:rPr lang="cs-CZ" sz="2600" dirty="0"/>
              <a:t>4. nedostatečně	25 % max. dosažitelného počtu bodů v kritériu</a:t>
            </a:r>
          </a:p>
          <a:p>
            <a:pPr marL="0" indent="0">
              <a:lnSpc>
                <a:spcPct val="110000"/>
              </a:lnSpc>
              <a:spcAft>
                <a:spcPts val="600"/>
              </a:spcAft>
              <a:buNone/>
            </a:pPr>
            <a:r>
              <a:rPr lang="cs-CZ" sz="2600" dirty="0"/>
              <a:t>Deskriptor 4 je eliminační – získání tohoto deskriptoru nejméně u jednoho kritéria = Žádost o podporu </a:t>
            </a:r>
            <a:r>
              <a:rPr lang="cs-CZ" sz="2600" b="1" dirty="0"/>
              <a:t>nesplnila</a:t>
            </a:r>
            <a:r>
              <a:rPr lang="cs-CZ" sz="2600" dirty="0"/>
              <a:t> podmínky věcného hodnocení</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60962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7EACC5D-685F-4455-8EDC-AFC733CD066D}"/>
              </a:ext>
            </a:extLst>
          </p:cNvPr>
          <p:cNvSpPr>
            <a:spLocks noGrp="1"/>
          </p:cNvSpPr>
          <p:nvPr>
            <p:ph type="title"/>
          </p:nvPr>
        </p:nvSpPr>
        <p:spPr>
          <a:xfrm>
            <a:off x="838200" y="259080"/>
            <a:ext cx="10515600" cy="1021079"/>
          </a:xfrm>
        </p:spPr>
        <p:txBody>
          <a:bodyPr/>
          <a:lstStyle/>
          <a:p>
            <a:r>
              <a:rPr lang="cs-CZ" b="1" dirty="0">
                <a:latin typeface="Corbel" panose="020B0503020204020204" pitchFamily="34" charset="0"/>
              </a:rPr>
              <a:t>Termíny a alokace</a:t>
            </a:r>
          </a:p>
        </p:txBody>
      </p:sp>
      <p:sp>
        <p:nvSpPr>
          <p:cNvPr id="3" name="Zástupný symbol pro obsah 2">
            <a:extLst>
              <a:ext uri="{FF2B5EF4-FFF2-40B4-BE49-F238E27FC236}">
                <a16:creationId xmlns="" xmlns:a16="http://schemas.microsoft.com/office/drawing/2014/main" id="{4B89A4D1-9CDC-44D9-8CD4-3367FF3D4013}"/>
              </a:ext>
            </a:extLst>
          </p:cNvPr>
          <p:cNvSpPr>
            <a:spLocks noGrp="1"/>
          </p:cNvSpPr>
          <p:nvPr>
            <p:ph idx="1"/>
          </p:nvPr>
        </p:nvSpPr>
        <p:spPr>
          <a:xfrm>
            <a:off x="838200" y="1691640"/>
            <a:ext cx="10515600" cy="4907280"/>
          </a:xfrm>
        </p:spPr>
        <p:txBody>
          <a:bodyPr>
            <a:normAutofit/>
          </a:bodyPr>
          <a:lstStyle/>
          <a:p>
            <a:pPr marL="0" indent="0">
              <a:buNone/>
            </a:pPr>
            <a:r>
              <a:rPr lang="cs-CZ" sz="2400" b="1" dirty="0">
                <a:latin typeface="Corbel" panose="020B0503020204020204" pitchFamily="34" charset="0"/>
              </a:rPr>
              <a:t>Finanční alokace</a:t>
            </a:r>
          </a:p>
          <a:p>
            <a:r>
              <a:rPr lang="cs-CZ" sz="2400" dirty="0">
                <a:latin typeface="Corbel" panose="020B0503020204020204" pitchFamily="34" charset="0"/>
              </a:rPr>
              <a:t>Minimální výše způsobilých výdajů:                                                            400.000 Kč</a:t>
            </a:r>
          </a:p>
          <a:p>
            <a:r>
              <a:rPr lang="cs-CZ" sz="2400" dirty="0">
                <a:latin typeface="Corbel" panose="020B0503020204020204" pitchFamily="34" charset="0"/>
              </a:rPr>
              <a:t>Maximální výše způsobilých výdajů:                                                       </a:t>
            </a:r>
            <a:r>
              <a:rPr lang="cs-CZ" sz="2400" dirty="0" smtClean="0">
                <a:latin typeface="Corbel" panose="020B0503020204020204" pitchFamily="34" charset="0"/>
              </a:rPr>
              <a:t>981.250 </a:t>
            </a:r>
            <a:r>
              <a:rPr lang="cs-CZ" sz="2400" dirty="0">
                <a:latin typeface="Corbel" panose="020B0503020204020204" pitchFamily="34" charset="0"/>
              </a:rPr>
              <a:t>Kč</a:t>
            </a:r>
          </a:p>
          <a:p>
            <a:r>
              <a:rPr lang="cs-CZ" sz="2400" dirty="0">
                <a:latin typeface="Corbel" panose="020B0503020204020204" pitchFamily="34" charset="0"/>
              </a:rPr>
              <a:t>Maximální délka projektu:                                                                                 36 měsíců</a:t>
            </a:r>
          </a:p>
          <a:p>
            <a:r>
              <a:rPr lang="cs-CZ" sz="2400" dirty="0">
                <a:latin typeface="Corbel" panose="020B0503020204020204" pitchFamily="34" charset="0"/>
              </a:rPr>
              <a:t>Nejzazší datum pro ukončení fyzické realizace projektu:                 </a:t>
            </a:r>
            <a:r>
              <a:rPr lang="cs-CZ" sz="2400" dirty="0" smtClean="0">
                <a:latin typeface="Corbel" panose="020B0503020204020204" pitchFamily="34" charset="0"/>
              </a:rPr>
              <a:t>31. 12. </a:t>
            </a:r>
            <a:r>
              <a:rPr lang="cs-CZ" sz="2400" dirty="0">
                <a:latin typeface="Corbel" panose="020B0503020204020204" pitchFamily="34" charset="0"/>
              </a:rPr>
              <a:t>2022</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Forma financování: </a:t>
            </a:r>
            <a:r>
              <a:rPr lang="cs-CZ" sz="2400" dirty="0">
                <a:latin typeface="Corbel" panose="020B0503020204020204" pitchFamily="34" charset="0"/>
              </a:rPr>
              <a:t>Ex ant, ex post</a:t>
            </a:r>
          </a:p>
          <a:p>
            <a:pPr marL="0" indent="0">
              <a:buNone/>
            </a:pPr>
            <a:r>
              <a:rPr lang="cs-CZ" sz="2400" b="1" dirty="0">
                <a:latin typeface="Corbel" panose="020B0503020204020204" pitchFamily="34" charset="0"/>
              </a:rPr>
              <a:t>Zahájení realizace projektu: </a:t>
            </a:r>
            <a:r>
              <a:rPr lang="cs-CZ" sz="2400" dirty="0">
                <a:latin typeface="Corbel" panose="020B0503020204020204" pitchFamily="34" charset="0"/>
              </a:rPr>
              <a:t>možná od data podání žádosti (p</a:t>
            </a:r>
            <a:r>
              <a:rPr lang="cs-CZ" sz="2400" dirty="0"/>
              <a:t>rojekt není schválen, riziko nezískání finančních prostředků)</a:t>
            </a:r>
          </a:p>
          <a:p>
            <a:pPr marL="0" indent="0">
              <a:buNone/>
            </a:pPr>
            <a:r>
              <a:rPr lang="cs-CZ" sz="2400" b="1" dirty="0">
                <a:latin typeface="Corbel" panose="020B0503020204020204" pitchFamily="34" charset="0"/>
              </a:rPr>
              <a:t>Proces schvalování: </a:t>
            </a:r>
            <a:r>
              <a:rPr lang="cs-CZ" sz="2400" dirty="0">
                <a:latin typeface="Corbel" panose="020B0503020204020204" pitchFamily="34" charset="0"/>
              </a:rPr>
              <a:t>cca 5 měsíců, do </a:t>
            </a:r>
            <a:r>
              <a:rPr lang="cs-CZ" sz="2400" dirty="0" smtClean="0">
                <a:latin typeface="Corbel" panose="020B0503020204020204" pitchFamily="34" charset="0"/>
              </a:rPr>
              <a:t>březen 2020</a:t>
            </a:r>
            <a:endParaRPr lang="cs-CZ" sz="2400" dirty="0">
              <a:latin typeface="Corbel" panose="020B0503020204020204" pitchFamily="34" charset="0"/>
            </a:endParaRPr>
          </a:p>
          <a:p>
            <a:pPr marL="0" indent="0">
              <a:buNone/>
            </a:pPr>
            <a:endParaRPr lang="cs-CZ" dirty="0"/>
          </a:p>
        </p:txBody>
      </p:sp>
      <p:pic>
        <p:nvPicPr>
          <p:cNvPr id="6" name="Obrázek 5">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841527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E258401-1111-42CF-97E9-7D93686C59BB}"/>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 xmlns:a16="http://schemas.microsoft.com/office/drawing/2014/main" id="{6E074916-6787-480E-8A1E-D452F565A54E}"/>
              </a:ext>
            </a:extLst>
          </p:cNvPr>
          <p:cNvSpPr>
            <a:spLocks noGrp="1"/>
          </p:cNvSpPr>
          <p:nvPr>
            <p:ph idx="1"/>
          </p:nvPr>
        </p:nvSpPr>
        <p:spPr>
          <a:xfrm>
            <a:off x="838200" y="2539999"/>
            <a:ext cx="10515600" cy="3952875"/>
          </a:xfrm>
        </p:spPr>
        <p:txBody>
          <a:bodyPr/>
          <a:lstStyle/>
          <a:p>
            <a:pPr>
              <a:lnSpc>
                <a:spcPct val="100000"/>
              </a:lnSpc>
            </a:pPr>
            <a:r>
              <a:rPr lang="cs-CZ" sz="2400" dirty="0"/>
              <a:t>Max. počet bodů věcného hodnocení – 100</a:t>
            </a:r>
          </a:p>
          <a:p>
            <a:pPr>
              <a:lnSpc>
                <a:spcPct val="100000"/>
              </a:lnSpc>
              <a:spcBef>
                <a:spcPts val="1800"/>
              </a:spcBef>
            </a:pPr>
            <a:r>
              <a:rPr lang="cs-CZ" sz="2400" dirty="0"/>
              <a:t>Žádost musí </a:t>
            </a:r>
            <a:r>
              <a:rPr lang="cs-CZ" sz="2400" b="1" dirty="0"/>
              <a:t>získat min. 50 bodů</a:t>
            </a:r>
            <a:r>
              <a:rPr lang="cs-CZ" sz="2400" dirty="0"/>
              <a:t>, aby splnila podmínky věcného hodnocení a všechny hlavní otázky musí být hodnoceny deskriptory 1-3</a:t>
            </a:r>
          </a:p>
          <a:p>
            <a:pPr marL="0" indent="0">
              <a:buNone/>
            </a:pPr>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3556638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111F24E-EE64-420E-BFEE-705DCBBF193C}"/>
              </a:ext>
            </a:extLst>
          </p:cNvPr>
          <p:cNvSpPr>
            <a:spLocks noGrp="1"/>
          </p:cNvSpPr>
          <p:nvPr>
            <p:ph type="title"/>
          </p:nvPr>
        </p:nvSpPr>
        <p:spPr>
          <a:xfrm>
            <a:off x="838200" y="362857"/>
            <a:ext cx="10515600" cy="1327831"/>
          </a:xfrm>
        </p:spPr>
        <p:txBody>
          <a:bodyPr>
            <a:normAutofit/>
          </a:bodyPr>
          <a:lstStyle/>
          <a:p>
            <a:r>
              <a:rPr lang="cs-CZ" sz="4000" b="1" dirty="0"/>
              <a:t>Proces hodnocení a výběru projektů</a:t>
            </a:r>
            <a:br>
              <a:rPr lang="cs-CZ" sz="4000" b="1" dirty="0"/>
            </a:br>
            <a:r>
              <a:rPr lang="cs-CZ" sz="4000" b="1" dirty="0"/>
              <a:t>Shrnutí a lhůty</a:t>
            </a:r>
            <a:endParaRPr lang="cs-CZ" sz="4000" dirty="0"/>
          </a:p>
        </p:txBody>
      </p:sp>
      <p:sp>
        <p:nvSpPr>
          <p:cNvPr id="3" name="Zástupný symbol pro obsah 2">
            <a:extLst>
              <a:ext uri="{FF2B5EF4-FFF2-40B4-BE49-F238E27FC236}">
                <a16:creationId xmlns="" xmlns:a16="http://schemas.microsoft.com/office/drawing/2014/main" id="{FB231A13-F943-4D31-AC4B-32678EECFBC8}"/>
              </a:ext>
            </a:extLst>
          </p:cNvPr>
          <p:cNvSpPr>
            <a:spLocks noGrp="1"/>
          </p:cNvSpPr>
          <p:nvPr>
            <p:ph idx="1"/>
          </p:nvPr>
        </p:nvSpPr>
        <p:spPr>
          <a:xfrm>
            <a:off x="838200" y="1825624"/>
            <a:ext cx="10515600" cy="4894489"/>
          </a:xfrm>
        </p:spPr>
        <p:txBody>
          <a:bodyPr>
            <a:normAutofit fontScale="92500" lnSpcReduction="10000"/>
          </a:bodyPr>
          <a:lstStyle/>
          <a:p>
            <a:pPr>
              <a:lnSpc>
                <a:spcPct val="100000"/>
              </a:lnSpc>
              <a:spcBef>
                <a:spcPts val="1800"/>
              </a:spcBef>
            </a:pPr>
            <a:r>
              <a:rPr lang="pl-PL" sz="2400" b="1" dirty="0"/>
              <a:t>Hodnocení FN a P:    </a:t>
            </a:r>
            <a:r>
              <a:rPr lang="pl-PL" sz="2400" dirty="0"/>
              <a:t>do 20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pl-PL" sz="2400" b="1" dirty="0"/>
              <a:t>Věcné hodnocení:     </a:t>
            </a:r>
            <a:r>
              <a:rPr lang="pl-PL" sz="2400" dirty="0"/>
              <a:t>do 40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cs-CZ" sz="2400" b="1" dirty="0"/>
              <a:t>Závěrečné ověření způsobilosti: </a:t>
            </a:r>
            <a:r>
              <a:rPr lang="cs-CZ" sz="2400" dirty="0"/>
              <a:t> ŘO provádí neprodleně dle administrativních kapacit </a:t>
            </a:r>
          </a:p>
          <a:p>
            <a:pPr>
              <a:lnSpc>
                <a:spcPct val="100000"/>
              </a:lnSpc>
              <a:spcBef>
                <a:spcPts val="1800"/>
              </a:spcBef>
            </a:pPr>
            <a:r>
              <a:rPr lang="cs-CZ" sz="2400" b="1" dirty="0"/>
              <a:t>Vydání právního aktu u doporučených žádostí: </a:t>
            </a:r>
            <a:r>
              <a:rPr lang="pl-PL" sz="2400" dirty="0"/>
              <a:t>do 3 měsíců ze strany ŘO OPZ </a:t>
            </a:r>
          </a:p>
          <a:p>
            <a:pPr>
              <a:lnSpc>
                <a:spcPct val="100000"/>
              </a:lnSpc>
              <a:spcBef>
                <a:spcPts val="1800"/>
              </a:spcBef>
            </a:pPr>
            <a:r>
              <a:rPr lang="cs-CZ" sz="2400" b="1" dirty="0"/>
              <a:t>Odeslání první zálohové platby: </a:t>
            </a:r>
            <a:r>
              <a:rPr lang="pl-PL" sz="2400" dirty="0"/>
              <a:t>do 10 pracovních dní od vydání právního aktu </a:t>
            </a:r>
          </a:p>
          <a:p>
            <a:pPr>
              <a:lnSpc>
                <a:spcPct val="100000"/>
              </a:lnSpc>
              <a:spcBef>
                <a:spcPts val="1800"/>
              </a:spcBef>
            </a:pPr>
            <a:r>
              <a:rPr lang="cs-CZ" sz="2400" b="1" dirty="0"/>
              <a:t>Další zálohové platby v půlročním intervalu </a:t>
            </a:r>
            <a:r>
              <a:rPr lang="cs-CZ" sz="2400" dirty="0"/>
              <a:t>– vždy se Zprávou o realizaci projektu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493" y="892390"/>
            <a:ext cx="3952301" cy="819238"/>
          </a:xfrm>
          <a:prstGeom prst="rect">
            <a:avLst/>
          </a:prstGeom>
        </p:spPr>
      </p:pic>
    </p:spTree>
    <p:extLst>
      <p:ext uri="{BB962C8B-B14F-4D97-AF65-F5344CB8AC3E}">
        <p14:creationId xmlns:p14="http://schemas.microsoft.com/office/powerpoint/2010/main" val="4052647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B94371D-BB72-4F0F-92B6-972068B5EE03}"/>
              </a:ext>
            </a:extLst>
          </p:cNvPr>
          <p:cNvSpPr>
            <a:spLocks noGrp="1"/>
          </p:cNvSpPr>
          <p:nvPr>
            <p:ph type="title"/>
          </p:nvPr>
        </p:nvSpPr>
        <p:spPr/>
        <p:txBody>
          <a:bodyPr/>
          <a:lstStyle/>
          <a:p>
            <a:r>
              <a:rPr lang="cs-CZ" b="1" dirty="0">
                <a:latin typeface="Corbel" panose="020B0503020204020204" pitchFamily="34" charset="0"/>
              </a:rPr>
              <a:t>Povinná</a:t>
            </a:r>
            <a:r>
              <a:rPr lang="cs-CZ" b="1" dirty="0"/>
              <a:t> </a:t>
            </a:r>
            <a:r>
              <a:rPr lang="cs-CZ" b="1" dirty="0">
                <a:latin typeface="Corbel" panose="020B0503020204020204" pitchFamily="34" charset="0"/>
              </a:rPr>
              <a:t>publicita</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6B07FF5A-73A5-421B-902E-24CECE0E94AA}"/>
              </a:ext>
            </a:extLst>
          </p:cNvPr>
          <p:cNvSpPr>
            <a:spLocks noGrp="1"/>
          </p:cNvSpPr>
          <p:nvPr>
            <p:ph idx="1"/>
          </p:nvPr>
        </p:nvSpPr>
        <p:spPr>
          <a:xfrm>
            <a:off x="838200" y="1825624"/>
            <a:ext cx="10515600" cy="4778375"/>
          </a:xfrm>
        </p:spPr>
        <p:txBody>
          <a:bodyPr>
            <a:normAutofit lnSpcReduction="10000"/>
          </a:bodyPr>
          <a:lstStyle/>
          <a:p>
            <a:pPr>
              <a:lnSpc>
                <a:spcPct val="100000"/>
              </a:lnSpc>
              <a:spcBef>
                <a:spcPts val="1200"/>
              </a:spcBef>
            </a:pPr>
            <a:r>
              <a:rPr lang="cs-CZ" sz="2400" dirty="0"/>
              <a:t>Alespoň 1 povinný plakát min. A3 s informacemi o projektu – je možno využít el. šablonu z </a:t>
            </a:r>
            <a:r>
              <a:rPr lang="cs-CZ" sz="2400" b="1" dirty="0"/>
              <a:t>www.esfcr.cz </a:t>
            </a:r>
          </a:p>
          <a:p>
            <a:pPr>
              <a:lnSpc>
                <a:spcPct val="100000"/>
              </a:lnSpc>
              <a:spcBef>
                <a:spcPts val="1200"/>
              </a:spcBef>
            </a:pPr>
            <a:r>
              <a:rPr lang="cs-CZ" sz="2400" dirty="0"/>
              <a:t>Po celou dobu realizace projektu </a:t>
            </a:r>
          </a:p>
          <a:p>
            <a:pPr>
              <a:lnSpc>
                <a:spcPct val="100000"/>
              </a:lnSpc>
              <a:spcBef>
                <a:spcPts val="1200"/>
              </a:spcBef>
            </a:pPr>
            <a:r>
              <a:rPr lang="cs-CZ" sz="2400" dirty="0"/>
              <a:t>V místě realizace projektu snadno viditelném pro veřejnost, např. vstupní prostory budovy </a:t>
            </a:r>
          </a:p>
          <a:p>
            <a:pPr marL="0" indent="0">
              <a:lnSpc>
                <a:spcPct val="100000"/>
              </a:lnSpc>
              <a:spcBef>
                <a:spcPts val="1200"/>
              </a:spcBef>
              <a:buNone/>
            </a:pPr>
            <a:r>
              <a:rPr lang="cs-CZ" sz="2400" dirty="0"/>
              <a:t>	- pokud je projekt realizován na více místech, bude umístěn na všech těchto 	místech </a:t>
            </a:r>
          </a:p>
          <a:p>
            <a:pPr marL="0" indent="0">
              <a:lnSpc>
                <a:spcPct val="100000"/>
              </a:lnSpc>
              <a:spcBef>
                <a:spcPts val="1200"/>
              </a:spcBef>
              <a:buNone/>
            </a:pPr>
            <a:r>
              <a:rPr lang="cs-CZ" sz="2400" dirty="0"/>
              <a:t>	- pokud nelze plakát umístit v místě realizace projektu, bude umístěn v sídle 	příjemce </a:t>
            </a:r>
          </a:p>
          <a:p>
            <a:pPr marL="0" indent="0">
              <a:lnSpc>
                <a:spcPct val="100000"/>
              </a:lnSpc>
              <a:spcBef>
                <a:spcPts val="1200"/>
              </a:spcBef>
              <a:buNone/>
            </a:pPr>
            <a:r>
              <a:rPr lang="cs-CZ" sz="2400" dirty="0"/>
              <a:t>	- pokud příjemce realizuje více projektů OPZ v jednom místě, je možné pro 	všechny tyto projekty umístit pouze jeden plakát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1749350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677C90F-5A97-4231-B737-D49447E5CD25}"/>
              </a:ext>
            </a:extLst>
          </p:cNvPr>
          <p:cNvSpPr>
            <a:spLocks noGrp="1"/>
          </p:cNvSpPr>
          <p:nvPr>
            <p:ph type="title"/>
          </p:nvPr>
        </p:nvSpPr>
        <p:spPr>
          <a:xfrm>
            <a:off x="838200" y="217714"/>
            <a:ext cx="10515600" cy="1233716"/>
          </a:xfrm>
        </p:spPr>
        <p:txBody>
          <a:bodyPr/>
          <a:lstStyle/>
          <a:p>
            <a:r>
              <a:rPr lang="cs-CZ" b="1" dirty="0">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40A7C967-5F4A-4E24-8E3C-13125206B3B6}"/>
              </a:ext>
            </a:extLst>
          </p:cNvPr>
          <p:cNvSpPr>
            <a:spLocks noGrp="1"/>
          </p:cNvSpPr>
          <p:nvPr>
            <p:ph idx="1"/>
          </p:nvPr>
        </p:nvSpPr>
        <p:spPr>
          <a:xfrm>
            <a:off x="838200" y="1262742"/>
            <a:ext cx="10515600" cy="5377543"/>
          </a:xfrm>
        </p:spPr>
        <p:txBody>
          <a:bodyPr>
            <a:normAutofit/>
          </a:bodyPr>
          <a:lstStyle/>
          <a:p>
            <a:r>
              <a:rPr lang="cs-CZ" sz="2400" dirty="0">
                <a:latin typeface="Corbel" panose="020B0503020204020204" pitchFamily="34" charset="0"/>
              </a:rPr>
              <a:t>Součást monitorovacího systému pro využívání Evropských strukturálních a investičních fondů v ČR v programovém období 2014 – 2020 </a:t>
            </a:r>
          </a:p>
          <a:p>
            <a:r>
              <a:rPr lang="cs-CZ" sz="2600" dirty="0">
                <a:latin typeface="Corbel" panose="020B0503020204020204" pitchFamily="34" charset="0"/>
              </a:rPr>
              <a:t>On-line aplikace </a:t>
            </a:r>
          </a:p>
          <a:p>
            <a:pPr marL="0" indent="0">
              <a:buNone/>
            </a:pPr>
            <a:r>
              <a:rPr lang="cs-CZ" sz="2600" dirty="0">
                <a:latin typeface="Corbel" panose="020B0503020204020204" pitchFamily="34" charset="0"/>
              </a:rPr>
              <a:t>	- Nevyžaduje instalaci do PC </a:t>
            </a:r>
          </a:p>
          <a:p>
            <a:pPr marL="0" indent="0">
              <a:buNone/>
            </a:pPr>
            <a:r>
              <a:rPr lang="cs-CZ" sz="2600" dirty="0">
                <a:latin typeface="Corbel" panose="020B0503020204020204" pitchFamily="34" charset="0"/>
              </a:rPr>
              <a:t>	- V</a:t>
            </a:r>
            <a:r>
              <a:rPr lang="pt-BR" sz="2600" dirty="0">
                <a:latin typeface="Corbel" panose="020B0503020204020204" pitchFamily="34" charset="0"/>
              </a:rPr>
              <a:t>yžaduje registraci s platnou emailovou adresou a tel</a:t>
            </a:r>
            <a:r>
              <a:rPr lang="cs-CZ" sz="2600" dirty="0">
                <a:latin typeface="Corbel" panose="020B0503020204020204" pitchFamily="34" charset="0"/>
              </a:rPr>
              <a:t>.</a:t>
            </a:r>
            <a:r>
              <a:rPr lang="pt-BR" sz="2600" dirty="0">
                <a:latin typeface="Corbel" panose="020B0503020204020204" pitchFamily="34" charset="0"/>
              </a:rPr>
              <a:t> číslem </a:t>
            </a:r>
          </a:p>
          <a:p>
            <a:r>
              <a:rPr lang="cs-CZ" sz="2600" dirty="0">
                <a:latin typeface="Corbel" panose="020B0503020204020204" pitchFamily="34" charset="0"/>
              </a:rPr>
              <a:t>Edukační videa </a:t>
            </a:r>
          </a:p>
          <a:p>
            <a:pPr marL="0" indent="0">
              <a:buNone/>
            </a:pPr>
            <a:r>
              <a:rPr lang="cs-CZ" sz="2400" dirty="0">
                <a:latin typeface="Corbel" panose="020B0503020204020204" pitchFamily="34" charset="0"/>
                <a:hlinkClick r:id="rId2"/>
              </a:rPr>
              <a:t>http://strukturalni-fondy.cz/cs/jak-na-projekt/Elektronicka-zadost/Edukacni-videa</a:t>
            </a:r>
            <a:r>
              <a:rPr lang="cs-CZ" sz="2400" dirty="0">
                <a:latin typeface="Corbel" panose="020B0503020204020204" pitchFamily="34" charset="0"/>
              </a:rPr>
              <a:t> </a:t>
            </a:r>
          </a:p>
          <a:p>
            <a:r>
              <a:rPr lang="cs-CZ" sz="2600" dirty="0">
                <a:latin typeface="Corbel" panose="020B0503020204020204" pitchFamily="34" charset="0"/>
              </a:rPr>
              <a:t>Pokyny k vyplnění žádosti v IS KP14+ </a:t>
            </a:r>
          </a:p>
          <a:p>
            <a:pPr marL="0" indent="0">
              <a:buNone/>
            </a:pPr>
            <a:r>
              <a:rPr lang="cs-CZ" sz="2400" dirty="0">
                <a:latin typeface="Corbel" panose="020B0503020204020204" pitchFamily="34" charset="0"/>
                <a:hlinkClick r:id="rId3"/>
              </a:rPr>
              <a:t>https://www.esfcr.cz/formulare-a-pokyny-potrebne-v-ramci-pripravy-zadosti-o-podporu-opz/-/dokument/797956</a:t>
            </a:r>
            <a:endParaRPr lang="cs-CZ" sz="2400" dirty="0">
              <a:latin typeface="Corbel" panose="020B0503020204020204" pitchFamily="34" charset="0"/>
            </a:endParaRPr>
          </a:p>
          <a:p>
            <a:pPr marL="0" indent="0">
              <a:buNone/>
            </a:pPr>
            <a:endParaRPr lang="cs-CZ" sz="2400" dirty="0">
              <a:latin typeface="Corbel" panose="020B0503020204020204" pitchFamily="34" charset="0"/>
            </a:endParaRPr>
          </a:p>
          <a:p>
            <a:pPr marL="0" indent="0">
              <a:buNone/>
            </a:pPr>
            <a:r>
              <a:rPr lang="cs-CZ" sz="2600" b="1" dirty="0">
                <a:latin typeface="Corbel" panose="020B0503020204020204" pitchFamily="34" charset="0"/>
              </a:rPr>
              <a:t>         K práci v IS KP14+ budou nápomocni pracovníci kanceláře MAS !</a:t>
            </a:r>
            <a:endParaRPr lang="cs-CZ" sz="2600" dirty="0">
              <a:latin typeface="Corbel" panose="020B0503020204020204" pitchFamily="34" charset="0"/>
            </a:endParaRPr>
          </a:p>
          <a:p>
            <a:endParaRPr lang="cs-CZ" dirty="0">
              <a:latin typeface="Corbel" panose="020B0503020204020204" pitchFamily="34" charset="0"/>
            </a:endParaRPr>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2283306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649073B-E228-44E8-9777-EA0053DE9900}"/>
              </a:ext>
            </a:extLst>
          </p:cNvPr>
          <p:cNvSpPr>
            <a:spLocks noGrp="1"/>
          </p:cNvSpPr>
          <p:nvPr>
            <p:ph type="title"/>
          </p:nvPr>
        </p:nvSpPr>
        <p:spPr/>
        <p:txBody>
          <a:bodyPr/>
          <a:lstStyle/>
          <a:p>
            <a:r>
              <a:rPr lang="cs-CZ" b="1" dirty="0">
                <a:latin typeface="Corbel" panose="020B0503020204020204" pitchFamily="34" charset="0"/>
              </a:rPr>
              <a:t>Podání projektové žádosti v OPZ</a:t>
            </a:r>
          </a:p>
        </p:txBody>
      </p:sp>
      <p:sp>
        <p:nvSpPr>
          <p:cNvPr id="3" name="Zástupný symbol pro obsah 2">
            <a:extLst>
              <a:ext uri="{FF2B5EF4-FFF2-40B4-BE49-F238E27FC236}">
                <a16:creationId xmlns="" xmlns:a16="http://schemas.microsoft.com/office/drawing/2014/main" id="{11193425-C68A-4A0E-9975-50923411C3A7}"/>
              </a:ext>
            </a:extLst>
          </p:cNvPr>
          <p:cNvSpPr>
            <a:spLocks noGrp="1"/>
          </p:cNvSpPr>
          <p:nvPr>
            <p:ph idx="1"/>
          </p:nvPr>
        </p:nvSpPr>
        <p:spPr/>
        <p:txBody>
          <a:bodyPr/>
          <a:lstStyle/>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p:txBody>
      </p:sp>
      <p:sp>
        <p:nvSpPr>
          <p:cNvPr id="4" name="Obdélník 3">
            <a:extLst>
              <a:ext uri="{FF2B5EF4-FFF2-40B4-BE49-F238E27FC236}">
                <a16:creationId xmlns="" xmlns:a16="http://schemas.microsoft.com/office/drawing/2014/main" id="{607D69DF-39CE-491E-9EBC-7B23C66C8106}"/>
              </a:ext>
            </a:extLst>
          </p:cNvPr>
          <p:cNvSpPr/>
          <p:nvPr/>
        </p:nvSpPr>
        <p:spPr>
          <a:xfrm>
            <a:off x="2856712" y="4214246"/>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6" name="Obdélník 5">
            <a:extLst>
              <a:ext uri="{FF2B5EF4-FFF2-40B4-BE49-F238E27FC236}">
                <a16:creationId xmlns="" xmlns:a16="http://schemas.microsoft.com/office/drawing/2014/main" id="{AB3F9C43-E1A0-4F75-917D-B5461F9B5926}"/>
              </a:ext>
            </a:extLst>
          </p:cNvPr>
          <p:cNvSpPr/>
          <p:nvPr/>
        </p:nvSpPr>
        <p:spPr>
          <a:xfrm>
            <a:off x="2424664" y="345230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8" name="Obdélník 7">
            <a:extLst>
              <a:ext uri="{FF2B5EF4-FFF2-40B4-BE49-F238E27FC236}">
                <a16:creationId xmlns="" xmlns:a16="http://schemas.microsoft.com/office/drawing/2014/main" id="{B7D81056-DFF1-4F12-8D0C-62264FAF610E}"/>
              </a:ext>
            </a:extLst>
          </p:cNvPr>
          <p:cNvSpPr/>
          <p:nvPr/>
        </p:nvSpPr>
        <p:spPr>
          <a:xfrm>
            <a:off x="1848600" y="2713196"/>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9" name="Zástupný symbol pro obsah 2">
            <a:extLst>
              <a:ext uri="{FF2B5EF4-FFF2-40B4-BE49-F238E27FC236}">
                <a16:creationId xmlns="" xmlns:a16="http://schemas.microsoft.com/office/drawing/2014/main" id="{F2EEFC3B-AB63-425D-A861-42542332D78D}"/>
              </a:ext>
            </a:extLst>
          </p:cNvPr>
          <p:cNvSpPr txBox="1">
            <a:spLocks/>
          </p:cNvSpPr>
          <p:nvPr/>
        </p:nvSpPr>
        <p:spPr>
          <a:xfrm>
            <a:off x="1439907" y="2113635"/>
            <a:ext cx="7897525" cy="432048"/>
          </a:xfrm>
          <a:prstGeom prst="rect">
            <a:avLst/>
          </a:prstGeom>
          <a:solidFill>
            <a:schemeClr val="accent2">
              <a:lumMod val="20000"/>
              <a:lumOff val="8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Zřízení elektronického podpisu a datové schránky</a:t>
            </a:r>
          </a:p>
        </p:txBody>
      </p:sp>
      <p:sp>
        <p:nvSpPr>
          <p:cNvPr id="12" name="Obdélník 11">
            <a:extLst>
              <a:ext uri="{FF2B5EF4-FFF2-40B4-BE49-F238E27FC236}">
                <a16:creationId xmlns="" xmlns:a16="http://schemas.microsoft.com/office/drawing/2014/main" id="{3EAE12C3-0689-4380-9185-24162D856E38}"/>
              </a:ext>
            </a:extLst>
          </p:cNvPr>
          <p:cNvSpPr/>
          <p:nvPr/>
        </p:nvSpPr>
        <p:spPr>
          <a:xfrm>
            <a:off x="3313645" y="5010938"/>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3" name="Přímá spojnice se šipkou 12">
            <a:extLst>
              <a:ext uri="{FF2B5EF4-FFF2-40B4-BE49-F238E27FC236}">
                <a16:creationId xmlns="" xmlns:a16="http://schemas.microsoft.com/office/drawing/2014/main" id="{59F148A3-33DE-4EE1-B693-7932617DC3E0}"/>
              </a:ext>
            </a:extLst>
          </p:cNvPr>
          <p:cNvCxnSpPr>
            <a:cxnSpLocks/>
          </p:cNvCxnSpPr>
          <p:nvPr/>
        </p:nvCxnSpPr>
        <p:spPr>
          <a:xfrm>
            <a:off x="9699894" y="2182009"/>
            <a:ext cx="0" cy="3463925"/>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327" y="1034375"/>
            <a:ext cx="3952301" cy="819238"/>
          </a:xfrm>
          <a:prstGeom prst="rect">
            <a:avLst/>
          </a:prstGeom>
        </p:spPr>
      </p:pic>
    </p:spTree>
    <p:extLst>
      <p:ext uri="{BB962C8B-B14F-4D97-AF65-F5344CB8AC3E}">
        <p14:creationId xmlns:p14="http://schemas.microsoft.com/office/powerpoint/2010/main" val="3882102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2268203-FAB8-4006-B031-763B1A7F22B6}"/>
              </a:ext>
            </a:extLst>
          </p:cNvPr>
          <p:cNvSpPr>
            <a:spLocks noGrp="1"/>
          </p:cNvSpPr>
          <p:nvPr>
            <p:ph type="title"/>
          </p:nvPr>
        </p:nvSpPr>
        <p:spPr/>
        <p:txBody>
          <a:bodyPr>
            <a:normAutofit fontScale="90000"/>
          </a:bodyPr>
          <a:lstStyle/>
          <a:p>
            <a:pPr algn="ctr"/>
            <a:r>
              <a:rPr lang="cs-CZ" b="1">
                <a:latin typeface="Corbel" panose="020B0503020204020204" pitchFamily="34" charset="0"/>
              </a:rPr>
              <a:t>IS KP14+</a:t>
            </a:r>
            <a:br>
              <a:rPr lang="cs-CZ" b="1">
                <a:latin typeface="Corbel" panose="020B0503020204020204" pitchFamily="34" charset="0"/>
              </a:rPr>
            </a:br>
            <a:r>
              <a:rPr lang="cs-CZ" b="1">
                <a:latin typeface="Corbel" panose="020B0503020204020204" pitchFamily="34" charset="0"/>
              </a:rPr>
              <a:t>Postup při podávání žádosti</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3FD24FA1-53F0-47A7-A60C-BE6A5013CB81}"/>
              </a:ext>
            </a:extLst>
          </p:cNvPr>
          <p:cNvSpPr>
            <a:spLocks noGrp="1"/>
          </p:cNvSpPr>
          <p:nvPr>
            <p:ph idx="1"/>
          </p:nvPr>
        </p:nvSpPr>
        <p:spPr>
          <a:xfrm>
            <a:off x="838200" y="1825624"/>
            <a:ext cx="10515600" cy="5032375"/>
          </a:xfrm>
        </p:spPr>
        <p:txBody>
          <a:bodyPr>
            <a:normAutofit lnSpcReduction="10000"/>
          </a:bodyPr>
          <a:lstStyle/>
          <a:p>
            <a:pPr>
              <a:lnSpc>
                <a:spcPct val="100000"/>
              </a:lnSpc>
              <a:spcBef>
                <a:spcPts val="1200"/>
              </a:spcBef>
            </a:pPr>
            <a:r>
              <a:rPr lang="cs-CZ" dirty="0"/>
              <a:t>Registrace do systému IS KP14+ </a:t>
            </a:r>
          </a:p>
          <a:p>
            <a:pPr marL="0" indent="0">
              <a:lnSpc>
                <a:spcPct val="100000"/>
              </a:lnSpc>
              <a:spcBef>
                <a:spcPts val="1200"/>
              </a:spcBef>
              <a:buNone/>
            </a:pPr>
            <a:r>
              <a:rPr lang="cs-CZ" dirty="0">
                <a:hlinkClick r:id="rId2"/>
              </a:rPr>
              <a:t>https://mseu.mssf.cz/</a:t>
            </a:r>
            <a:r>
              <a:rPr lang="cs-CZ" dirty="0"/>
              <a:t> (!! Jen v prohlížeči </a:t>
            </a:r>
            <a:r>
              <a:rPr lang="cs-CZ" b="1" dirty="0"/>
              <a:t>Microsoft </a:t>
            </a:r>
            <a:r>
              <a:rPr lang="cs-CZ" b="1" dirty="0" err="1"/>
              <a:t>explorer</a:t>
            </a:r>
            <a:r>
              <a:rPr lang="cs-CZ" dirty="0"/>
              <a:t>)</a:t>
            </a:r>
          </a:p>
          <a:p>
            <a:pPr>
              <a:lnSpc>
                <a:spcPct val="100000"/>
              </a:lnSpc>
              <a:spcBef>
                <a:spcPts val="1200"/>
              </a:spcBef>
            </a:pPr>
            <a:r>
              <a:rPr lang="cs-CZ" dirty="0"/>
              <a:t>Vyplnění elektronické verze žádosti </a:t>
            </a:r>
          </a:p>
          <a:p>
            <a:pPr>
              <a:lnSpc>
                <a:spcPct val="100000"/>
              </a:lnSpc>
              <a:spcBef>
                <a:spcPts val="1200"/>
              </a:spcBef>
            </a:pPr>
            <a:r>
              <a:rPr lang="cs-CZ" dirty="0"/>
              <a:t>Finalizace elektronické verze žádosti </a:t>
            </a:r>
          </a:p>
          <a:p>
            <a:pPr>
              <a:lnSpc>
                <a:spcPct val="100000"/>
              </a:lnSpc>
              <a:spcBef>
                <a:spcPts val="1200"/>
              </a:spcBef>
            </a:pPr>
            <a:r>
              <a:rPr lang="cs-CZ" dirty="0"/>
              <a:t>Podepsání a odeslání elektronické verze žádosti </a:t>
            </a:r>
          </a:p>
          <a:p>
            <a:pPr>
              <a:lnSpc>
                <a:spcPct val="100000"/>
              </a:lnSpc>
              <a:spcBef>
                <a:spcPts val="1200"/>
              </a:spcBef>
            </a:pPr>
            <a:r>
              <a:rPr lang="cs-CZ" b="1" dirty="0"/>
              <a:t>!! Veškeré žádosti se zasílají jen v elektronické podobě prostřednictvím IS KP14+ </a:t>
            </a:r>
            <a:endParaRPr lang="cs-CZ" dirty="0"/>
          </a:p>
          <a:p>
            <a:pPr>
              <a:lnSpc>
                <a:spcPct val="100000"/>
              </a:lnSpc>
              <a:spcBef>
                <a:spcPts val="1200"/>
              </a:spcBef>
            </a:pPr>
            <a:r>
              <a:rPr lang="cs-CZ" dirty="0"/>
              <a:t>!! Zřízení elektronického podpisu před podáním/odesláním žádosti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46" y="178341"/>
            <a:ext cx="3952301" cy="819238"/>
          </a:xfrm>
          <a:prstGeom prst="rect">
            <a:avLst/>
          </a:prstGeom>
        </p:spPr>
      </p:pic>
    </p:spTree>
    <p:extLst>
      <p:ext uri="{BB962C8B-B14F-4D97-AF65-F5344CB8AC3E}">
        <p14:creationId xmlns:p14="http://schemas.microsoft.com/office/powerpoint/2010/main" val="3565806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0DC69D5-8D6A-4FFE-8B5D-9DC059B261B4}"/>
              </a:ext>
            </a:extLst>
          </p:cNvPr>
          <p:cNvSpPr>
            <a:spLocks noGrp="1"/>
          </p:cNvSpPr>
          <p:nvPr>
            <p:ph type="title"/>
          </p:nvPr>
        </p:nvSpPr>
        <p:spPr>
          <a:xfrm>
            <a:off x="838200" y="29175"/>
            <a:ext cx="10515600" cy="1088425"/>
          </a:xfrm>
        </p:spPr>
        <p:txBody>
          <a:bodyPr>
            <a:normAutofit/>
          </a:bodyPr>
          <a:lstStyle/>
          <a:p>
            <a:pPr algn="ctr"/>
            <a:r>
              <a:rPr lang="cs-CZ" sz="4000" b="1" dirty="0">
                <a:latin typeface="Corbel" panose="020B0503020204020204" pitchFamily="34" charset="0"/>
              </a:rPr>
              <a:t>IS KP14+</a:t>
            </a:r>
          </a:p>
        </p:txBody>
      </p:sp>
      <p:pic>
        <p:nvPicPr>
          <p:cNvPr id="4" name="Picture 2">
            <a:extLst>
              <a:ext uri="{FF2B5EF4-FFF2-40B4-BE49-F238E27FC236}">
                <a16:creationId xmlns="" xmlns:a16="http://schemas.microsoft.com/office/drawing/2014/main" id="{BC8A3DF6-AE4C-4D05-92D0-C25AFE983B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1938" y="767976"/>
            <a:ext cx="11350171" cy="589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ek 4">
            <a:extLst>
              <a:ext uri="{FF2B5EF4-FFF2-40B4-BE49-F238E27FC236}">
                <a16:creationId xmlns="" xmlns:a16="http://schemas.microsoft.com/office/drawing/2014/main" id="{67FC4B09-5C21-4F5F-9C57-B47CEEC02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381079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6B701D1-AA38-4E9F-B8E2-DB813ACF6BD3}"/>
              </a:ext>
            </a:extLst>
          </p:cNvPr>
          <p:cNvSpPr>
            <a:spLocks noGrp="1"/>
          </p:cNvSpPr>
          <p:nvPr>
            <p:ph type="title"/>
          </p:nvPr>
        </p:nvSpPr>
        <p:spPr>
          <a:xfrm>
            <a:off x="838200" y="116115"/>
            <a:ext cx="10515600" cy="899885"/>
          </a:xfrm>
        </p:spPr>
        <p:txBody>
          <a:bodyPr>
            <a:normAutofit/>
          </a:bodyPr>
          <a:lstStyle/>
          <a:p>
            <a:pPr algn="ctr"/>
            <a:r>
              <a:rPr lang="cs-CZ" sz="4000" b="1" dirty="0">
                <a:latin typeface="Corbel" panose="020B0503020204020204" pitchFamily="34" charset="0"/>
              </a:rPr>
              <a:t>Základní menu</a:t>
            </a:r>
          </a:p>
        </p:txBody>
      </p:sp>
      <p:pic>
        <p:nvPicPr>
          <p:cNvPr id="4" name="Picture 2">
            <a:extLst>
              <a:ext uri="{FF2B5EF4-FFF2-40B4-BE49-F238E27FC236}">
                <a16:creationId xmlns="" xmlns:a16="http://schemas.microsoft.com/office/drawing/2014/main" id="{D86DCC05-2A6B-4E3E-BE94-C0A00242BA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114" y="902435"/>
            <a:ext cx="11223172" cy="11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a:extLst>
              <a:ext uri="{FF2B5EF4-FFF2-40B4-BE49-F238E27FC236}">
                <a16:creationId xmlns="" xmlns:a16="http://schemas.microsoft.com/office/drawing/2014/main" id="{FE188CE3-F9EC-4888-822C-6F94FDF607A1}"/>
              </a:ext>
            </a:extLst>
          </p:cNvPr>
          <p:cNvSpPr txBox="1">
            <a:spLocks/>
          </p:cNvSpPr>
          <p:nvPr/>
        </p:nvSpPr>
        <p:spPr>
          <a:xfrm>
            <a:off x="379909" y="2142820"/>
            <a:ext cx="8064000" cy="1316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lvl="1" indent="-432000">
              <a:lnSpc>
                <a:spcPts val="2100"/>
              </a:lnSpc>
              <a:spcBef>
                <a:spcPts val="0"/>
              </a:spcBef>
              <a:buSzPct val="100000"/>
              <a:buFont typeface="Wingdings" panose="05000000000000000000" pitchFamily="2" charset="2"/>
              <a:buChar char=""/>
            </a:pPr>
            <a:r>
              <a:rPr lang="cs-CZ" sz="1800" b="1" dirty="0"/>
              <a:t>Žadatel</a:t>
            </a:r>
          </a:p>
          <a:p>
            <a:pPr marL="432000" lvl="1" indent="-432000">
              <a:lnSpc>
                <a:spcPts val="2100"/>
              </a:lnSpc>
              <a:spcBef>
                <a:spcPts val="0"/>
              </a:spcBef>
              <a:buSzPct val="100000"/>
              <a:buFont typeface="Wingdings" panose="05000000000000000000" pitchFamily="2" charset="2"/>
              <a:buChar char=""/>
            </a:pPr>
            <a:r>
              <a:rPr lang="cs-CZ" sz="1800" dirty="0"/>
              <a:t>Hodnotitel</a:t>
            </a:r>
          </a:p>
          <a:p>
            <a:pPr marL="432000" lvl="1" indent="-432000">
              <a:lnSpc>
                <a:spcPts val="2100"/>
              </a:lnSpc>
              <a:spcBef>
                <a:spcPts val="0"/>
              </a:spcBef>
              <a:buSzPct val="100000"/>
              <a:buFont typeface="Wingdings" panose="05000000000000000000" pitchFamily="2" charset="2"/>
              <a:buChar char=""/>
            </a:pPr>
            <a:r>
              <a:rPr lang="cs-CZ" sz="1800" dirty="0"/>
              <a:t>Nositel strategie</a:t>
            </a:r>
          </a:p>
          <a:p>
            <a:pPr marL="432000" lvl="1" indent="-432000">
              <a:lnSpc>
                <a:spcPts val="2100"/>
              </a:lnSpc>
              <a:spcBef>
                <a:spcPts val="0"/>
              </a:spcBef>
              <a:buSzPct val="100000"/>
              <a:buFont typeface="Wingdings" panose="05000000000000000000" pitchFamily="2" charset="2"/>
              <a:buChar char=""/>
            </a:pPr>
            <a:r>
              <a:rPr lang="cs-CZ" sz="1800" dirty="0"/>
              <a:t>Evaluátor</a:t>
            </a:r>
          </a:p>
          <a:p>
            <a:pPr marL="432000" lvl="1" indent="-432000">
              <a:lnSpc>
                <a:spcPts val="1400"/>
              </a:lnSpc>
              <a:spcBef>
                <a:spcPts val="0"/>
              </a:spcBef>
              <a:buSzPct val="100000"/>
              <a:buFont typeface="Wingdings" panose="05000000000000000000" pitchFamily="2" charset="2"/>
              <a:buChar char=""/>
            </a:pPr>
            <a:endParaRPr lang="cs-CZ" sz="1900" dirty="0"/>
          </a:p>
        </p:txBody>
      </p:sp>
      <p:pic>
        <p:nvPicPr>
          <p:cNvPr id="6" name="Picture 3">
            <a:extLst>
              <a:ext uri="{FF2B5EF4-FFF2-40B4-BE49-F238E27FC236}">
                <a16:creationId xmlns="" xmlns:a16="http://schemas.microsoft.com/office/drawing/2014/main" id="{93822B9B-A948-4320-92AD-3A5CAB001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364" y="2329637"/>
            <a:ext cx="6765258" cy="94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 xmlns:a16="http://schemas.microsoft.com/office/drawing/2014/main" id="{C14E972C-7135-489B-ABC4-F6B10A747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8" y="3504637"/>
            <a:ext cx="10395296" cy="32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 xmlns:a16="http://schemas.microsoft.com/office/drawing/2014/main" id="{ECC33159-24CE-4A3F-A7E7-EA38110D414D}"/>
              </a:ext>
            </a:extLst>
          </p:cNvPr>
          <p:cNvCxnSpPr/>
          <p:nvPr/>
        </p:nvCxnSpPr>
        <p:spPr>
          <a:xfrm>
            <a:off x="1676602" y="2284688"/>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9" name="Přímá spojnice se šipkou 8">
            <a:extLst>
              <a:ext uri="{FF2B5EF4-FFF2-40B4-BE49-F238E27FC236}">
                <a16:creationId xmlns="" xmlns:a16="http://schemas.microsoft.com/office/drawing/2014/main" id="{F36F9BB5-9B0F-406C-BD78-204D205B96A1}"/>
              </a:ext>
            </a:extLst>
          </p:cNvPr>
          <p:cNvCxnSpPr>
            <a:cxnSpLocks/>
          </p:cNvCxnSpPr>
          <p:nvPr/>
        </p:nvCxnSpPr>
        <p:spPr>
          <a:xfrm flipH="1">
            <a:off x="2041584" y="2899134"/>
            <a:ext cx="1877273" cy="155772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Obdélník 10">
            <a:extLst>
              <a:ext uri="{FF2B5EF4-FFF2-40B4-BE49-F238E27FC236}">
                <a16:creationId xmlns="" xmlns:a16="http://schemas.microsoft.com/office/drawing/2014/main" id="{1476512C-346C-475C-9C4A-4F8A525BC01E}"/>
              </a:ext>
            </a:extLst>
          </p:cNvPr>
          <p:cNvSpPr/>
          <p:nvPr/>
        </p:nvSpPr>
        <p:spPr>
          <a:xfrm>
            <a:off x="3764835" y="2505704"/>
            <a:ext cx="2926252" cy="348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a:extLst>
              <a:ext uri="{FF2B5EF4-FFF2-40B4-BE49-F238E27FC236}">
                <a16:creationId xmlns="" xmlns:a16="http://schemas.microsoft.com/office/drawing/2014/main" id="{67FC4B09-5C21-4F5F-9C57-B47CEEC025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2575285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589FD27-F3B0-4DEE-BF7F-0C4656A82C90}"/>
              </a:ext>
            </a:extLst>
          </p:cNvPr>
          <p:cNvSpPr>
            <a:spLocks noGrp="1"/>
          </p:cNvSpPr>
          <p:nvPr>
            <p:ph type="title"/>
          </p:nvPr>
        </p:nvSpPr>
        <p:spPr>
          <a:xfrm>
            <a:off x="838200" y="365126"/>
            <a:ext cx="10515600" cy="810532"/>
          </a:xfrm>
        </p:spPr>
        <p:txBody>
          <a:bodyPr/>
          <a:lstStyle/>
          <a:p>
            <a:pPr algn="ctr"/>
            <a:r>
              <a:rPr lang="cs-CZ" b="1" dirty="0">
                <a:latin typeface="Corbel" panose="020B0503020204020204" pitchFamily="34" charset="0"/>
              </a:rPr>
              <a:t>Vytvoření nové žádosti</a:t>
            </a:r>
            <a:endParaRPr lang="cs-CZ" dirty="0">
              <a:latin typeface="Corbel" panose="020B0503020204020204" pitchFamily="34" charset="0"/>
            </a:endParaRPr>
          </a:p>
        </p:txBody>
      </p:sp>
      <p:pic>
        <p:nvPicPr>
          <p:cNvPr id="4" name="Picture 3">
            <a:extLst>
              <a:ext uri="{FF2B5EF4-FFF2-40B4-BE49-F238E27FC236}">
                <a16:creationId xmlns="" xmlns:a16="http://schemas.microsoft.com/office/drawing/2014/main" id="{8A1F2095-862E-47C8-96F9-7190EEB9E8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632" y="1175658"/>
            <a:ext cx="8660989" cy="81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 xmlns:a16="http://schemas.microsoft.com/office/drawing/2014/main" id="{F24D01D5-AFC9-4417-AF46-5E6298F34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25" y="1231374"/>
            <a:ext cx="7136148" cy="6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 xmlns:a16="http://schemas.microsoft.com/office/drawing/2014/main" id="{B2A06115-CDDB-44FA-9802-46C9C4F6157B}"/>
              </a:ext>
            </a:extLst>
          </p:cNvPr>
          <p:cNvSpPr txBox="1">
            <a:spLocks/>
          </p:cNvSpPr>
          <p:nvPr/>
        </p:nvSpPr>
        <p:spPr>
          <a:xfrm>
            <a:off x="1769008" y="1986190"/>
            <a:ext cx="9704539" cy="1163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dirty="0"/>
              <a:t>Nová žádost</a:t>
            </a:r>
          </a:p>
          <a:p>
            <a:pPr>
              <a:lnSpc>
                <a:spcPts val="2200"/>
              </a:lnSpc>
              <a:spcBef>
                <a:spcPts val="0"/>
              </a:spcBef>
            </a:pPr>
            <a:r>
              <a:rPr lang="cs-CZ" sz="1600" dirty="0"/>
              <a:t>Seznam programů a výzev (uživatel vybere správný OP)</a:t>
            </a:r>
          </a:p>
          <a:p>
            <a:pPr>
              <a:lnSpc>
                <a:spcPts val="2200"/>
              </a:lnSpc>
              <a:spcBef>
                <a:spcPts val="0"/>
              </a:spcBef>
            </a:pPr>
            <a:r>
              <a:rPr lang="cs-CZ" sz="1600" dirty="0"/>
              <a:t>Otevřené výzvy (uživatel vybere </a:t>
            </a:r>
            <a:r>
              <a:rPr lang="cs-CZ" sz="1600" b="1" dirty="0"/>
              <a:t>Výzvu pro MAS č. 03_16_047 </a:t>
            </a:r>
            <a:r>
              <a:rPr lang="cs-CZ" sz="1600" dirty="0"/>
              <a:t>a klikne na modrý odkaz </a:t>
            </a:r>
            <a:r>
              <a:rPr lang="cs-CZ" sz="1600" u="sng" dirty="0"/>
              <a:t>individuální projekt)</a:t>
            </a:r>
            <a:endParaRPr lang="cs-CZ" sz="1600" dirty="0"/>
          </a:p>
        </p:txBody>
      </p:sp>
      <p:sp>
        <p:nvSpPr>
          <p:cNvPr id="7" name="Obdélník 6">
            <a:extLst>
              <a:ext uri="{FF2B5EF4-FFF2-40B4-BE49-F238E27FC236}">
                <a16:creationId xmlns="" xmlns:a16="http://schemas.microsoft.com/office/drawing/2014/main" id="{0CAD1C7D-B462-4A81-945B-C67DC57CEF86}"/>
              </a:ext>
            </a:extLst>
          </p:cNvPr>
          <p:cNvSpPr/>
          <p:nvPr/>
        </p:nvSpPr>
        <p:spPr>
          <a:xfrm>
            <a:off x="3863662" y="1477029"/>
            <a:ext cx="1403797" cy="2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3">
            <a:extLst>
              <a:ext uri="{FF2B5EF4-FFF2-40B4-BE49-F238E27FC236}">
                <a16:creationId xmlns="" xmlns:a16="http://schemas.microsoft.com/office/drawing/2014/main" id="{8056F937-CD85-4784-A4F4-4F2CE1BCA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278" y="1972372"/>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michaela.sedlackova\Desktop\Výzva ŘO_2.PNG">
            <a:extLst>
              <a:ext uri="{FF2B5EF4-FFF2-40B4-BE49-F238E27FC236}">
                <a16:creationId xmlns="" xmlns:a16="http://schemas.microsoft.com/office/drawing/2014/main" id="{BF99FA35-F4C9-43E1-9CDB-927CBC998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32" y="2961753"/>
            <a:ext cx="9838834" cy="2419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chaela.sedlackova\Desktop\Výzva ŘO_1.PNG">
            <a:extLst>
              <a:ext uri="{FF2B5EF4-FFF2-40B4-BE49-F238E27FC236}">
                <a16:creationId xmlns="" xmlns:a16="http://schemas.microsoft.com/office/drawing/2014/main" id="{569AF3F5-4545-4CDF-8CF3-55FB5E2BD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459" y="5127191"/>
            <a:ext cx="5845861" cy="1661867"/>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 xmlns:a16="http://schemas.microsoft.com/office/drawing/2014/main" id="{67FC4B09-5C21-4F5F-9C57-B47CEEC025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909044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68A04D4-2E8D-4CC4-8C58-80F02F014560}"/>
              </a:ext>
            </a:extLst>
          </p:cNvPr>
          <p:cNvSpPr>
            <a:spLocks noGrp="1"/>
          </p:cNvSpPr>
          <p:nvPr>
            <p:ph type="title"/>
          </p:nvPr>
        </p:nvSpPr>
        <p:spPr>
          <a:xfrm>
            <a:off x="838200" y="0"/>
            <a:ext cx="10515600" cy="798286"/>
          </a:xfrm>
        </p:spPr>
        <p:txBody>
          <a:bodyPr>
            <a:normAutofit/>
          </a:bodyPr>
          <a:lstStyle/>
          <a:p>
            <a:pPr algn="ctr"/>
            <a:r>
              <a:rPr lang="cs-CZ" sz="4000" b="1" dirty="0">
                <a:latin typeface="Corbel" panose="020B0503020204020204" pitchFamily="34" charset="0"/>
              </a:rPr>
              <a:t>Pravidla pro vyplňování žádosti</a:t>
            </a:r>
          </a:p>
        </p:txBody>
      </p:sp>
      <p:pic>
        <p:nvPicPr>
          <p:cNvPr id="4" name="Picture 3" descr="C:\Users\michaela.sedlackova\Desktop\datová oblast žádosti.PNG">
            <a:extLst>
              <a:ext uri="{FF2B5EF4-FFF2-40B4-BE49-F238E27FC236}">
                <a16:creationId xmlns="" xmlns:a16="http://schemas.microsoft.com/office/drawing/2014/main" id="{47056BA9-0674-41FE-8645-7F628EF001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909" y="174399"/>
            <a:ext cx="1274662" cy="6512379"/>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a:extLst>
              <a:ext uri="{FF2B5EF4-FFF2-40B4-BE49-F238E27FC236}">
                <a16:creationId xmlns="" xmlns:a16="http://schemas.microsoft.com/office/drawing/2014/main" id="{3FFC02FA-D11F-4D85-8310-A390C69F25CF}"/>
              </a:ext>
            </a:extLst>
          </p:cNvPr>
          <p:cNvSpPr txBox="1">
            <a:spLocks/>
          </p:cNvSpPr>
          <p:nvPr/>
        </p:nvSpPr>
        <p:spPr>
          <a:xfrm>
            <a:off x="1961954" y="798286"/>
            <a:ext cx="9391846" cy="162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sz="2000" dirty="0"/>
              <a:t>Uživatel </a:t>
            </a:r>
            <a:r>
              <a:rPr lang="cs-CZ" sz="2000" b="1" u="sng" dirty="0"/>
              <a:t>vyplňuje záložky postupně</a:t>
            </a:r>
            <a:r>
              <a:rPr lang="cs-CZ" sz="2000" dirty="0"/>
              <a:t> (!!!) podle navigačního menu v levé části obrazovky.</a:t>
            </a:r>
          </a:p>
          <a:p>
            <a:pPr algn="just">
              <a:lnSpc>
                <a:spcPct val="100000"/>
              </a:lnSpc>
            </a:pPr>
            <a:r>
              <a:rPr lang="cs-CZ" sz="2000" dirty="0"/>
              <a:t>Jednou vepsaná data se propisují do dalších záložek, či umožní zaktivnění některých neaktivních záložek.</a:t>
            </a:r>
          </a:p>
          <a:p>
            <a:pPr algn="just">
              <a:lnSpc>
                <a:spcPct val="100000"/>
              </a:lnSpc>
            </a:pPr>
            <a:r>
              <a:rPr lang="cs-CZ" sz="2000" b="1" dirty="0"/>
              <a:t>UKLÁDAT!!!! </a:t>
            </a:r>
            <a:r>
              <a:rPr lang="cs-CZ" sz="2000" dirty="0"/>
              <a:t>každou vyplněnou záložku, či delší textové pole před jeho opuštěním uložte.</a:t>
            </a:r>
          </a:p>
        </p:txBody>
      </p:sp>
      <p:sp>
        <p:nvSpPr>
          <p:cNvPr id="7" name="Zástupný symbol pro obsah 3">
            <a:extLst>
              <a:ext uri="{FF2B5EF4-FFF2-40B4-BE49-F238E27FC236}">
                <a16:creationId xmlns="" xmlns:a16="http://schemas.microsoft.com/office/drawing/2014/main" id="{4CBB5788-A690-474A-B922-FCE602691853}"/>
              </a:ext>
            </a:extLst>
          </p:cNvPr>
          <p:cNvSpPr txBox="1">
            <a:spLocks/>
          </p:cNvSpPr>
          <p:nvPr/>
        </p:nvSpPr>
        <p:spPr>
          <a:xfrm>
            <a:off x="1793423" y="3140968"/>
            <a:ext cx="4104456" cy="5760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000" b="1" u="sng" cap="all" dirty="0">
                <a:solidFill>
                  <a:schemeClr val="tx1"/>
                </a:solidFill>
              </a:rPr>
              <a:t>Pravidlo:</a:t>
            </a:r>
          </a:p>
          <a:p>
            <a:pPr lvl="1"/>
            <a:r>
              <a:rPr lang="cs-CZ" sz="1400" b="1" dirty="0"/>
              <a:t>Žlutě</a:t>
            </a:r>
            <a:r>
              <a:rPr lang="cs-CZ" sz="1400" dirty="0"/>
              <a:t> podbarvená pole = </a:t>
            </a:r>
            <a:r>
              <a:rPr lang="cs-CZ" sz="1400" b="1" dirty="0"/>
              <a:t>povinná</a:t>
            </a:r>
          </a:p>
          <a:p>
            <a:pPr lvl="1"/>
            <a:r>
              <a:rPr lang="cs-CZ" sz="1400" b="1" dirty="0"/>
              <a:t>Šedivě</a:t>
            </a:r>
            <a:r>
              <a:rPr lang="cs-CZ" sz="1400" dirty="0"/>
              <a:t> podbarvená pole = </a:t>
            </a:r>
            <a:r>
              <a:rPr lang="cs-CZ" sz="1400" b="1" dirty="0"/>
              <a:t>volitelná</a:t>
            </a:r>
          </a:p>
          <a:p>
            <a:pPr lvl="1"/>
            <a:r>
              <a:rPr lang="cs-CZ" sz="1400" b="1" dirty="0"/>
              <a:t>Bíle</a:t>
            </a:r>
            <a:r>
              <a:rPr lang="cs-CZ" sz="1400" dirty="0"/>
              <a:t> podbarvená pole = </a:t>
            </a:r>
            <a:r>
              <a:rPr lang="cs-CZ" sz="1400" b="1" dirty="0"/>
              <a:t>vyplňuje systém</a:t>
            </a:r>
          </a:p>
        </p:txBody>
      </p:sp>
      <p:sp>
        <p:nvSpPr>
          <p:cNvPr id="8" name="Zástupný symbol pro obsah 6">
            <a:extLst>
              <a:ext uri="{FF2B5EF4-FFF2-40B4-BE49-F238E27FC236}">
                <a16:creationId xmlns="" xmlns:a16="http://schemas.microsoft.com/office/drawing/2014/main" id="{67141220-2FD1-4791-9DEC-33EC3E3960ED}"/>
              </a:ext>
            </a:extLst>
          </p:cNvPr>
          <p:cNvSpPr txBox="1">
            <a:spLocks/>
          </p:cNvSpPr>
          <p:nvPr/>
        </p:nvSpPr>
        <p:spPr>
          <a:xfrm>
            <a:off x="2171536" y="3918856"/>
            <a:ext cx="3924464" cy="2633825"/>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600" b="0" dirty="0"/>
              <a:t>Pomocí šipek možno seznam </a:t>
            </a:r>
            <a:br>
              <a:rPr lang="cs-CZ" sz="1600" b="0" dirty="0"/>
            </a:br>
            <a:r>
              <a:rPr lang="cs-CZ" sz="16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6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600" dirty="0"/>
              <a:t>Nebo nejsou podle zadaných dat povinná </a:t>
            </a:r>
          </a:p>
        </p:txBody>
      </p:sp>
      <p:sp>
        <p:nvSpPr>
          <p:cNvPr id="9" name="Zástupný symbol pro obsah 3">
            <a:extLst>
              <a:ext uri="{FF2B5EF4-FFF2-40B4-BE49-F238E27FC236}">
                <a16:creationId xmlns="" xmlns:a16="http://schemas.microsoft.com/office/drawing/2014/main" id="{EB7D4669-97EF-4F92-87D0-4D4F1133393A}"/>
              </a:ext>
            </a:extLst>
          </p:cNvPr>
          <p:cNvSpPr txBox="1">
            <a:spLocks/>
          </p:cNvSpPr>
          <p:nvPr/>
        </p:nvSpPr>
        <p:spPr>
          <a:xfrm>
            <a:off x="7302974" y="3918856"/>
            <a:ext cx="4395539" cy="2454667"/>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dirty="0"/>
              <a:t>Možnosti vyplnění jednotlivých polí na záložkách</a:t>
            </a:r>
          </a:p>
          <a:p>
            <a:pPr lvl="1">
              <a:lnSpc>
                <a:spcPct val="100000"/>
              </a:lnSpc>
              <a:spcBef>
                <a:spcPts val="600"/>
              </a:spcBef>
            </a:pPr>
            <a:r>
              <a:rPr lang="cs-CZ" sz="1600" dirty="0"/>
              <a:t>Text, číslo, datum</a:t>
            </a:r>
          </a:p>
          <a:p>
            <a:pPr lvl="1">
              <a:lnSpc>
                <a:spcPct val="100000"/>
              </a:lnSpc>
              <a:spcBef>
                <a:spcPts val="600"/>
              </a:spcBef>
            </a:pPr>
            <a:r>
              <a:rPr lang="cs-CZ" sz="1600" dirty="0"/>
              <a:t>Výběr s rozbalovacího seznamu, kalendáře</a:t>
            </a:r>
          </a:p>
          <a:p>
            <a:pPr lvl="1">
              <a:lnSpc>
                <a:spcPct val="100000"/>
              </a:lnSpc>
              <a:spcBef>
                <a:spcPts val="600"/>
              </a:spcBef>
            </a:pPr>
            <a:r>
              <a:rPr lang="cs-CZ" sz="1600" dirty="0" err="1"/>
              <a:t>Checkboxy</a:t>
            </a:r>
            <a:endParaRPr lang="cs-CZ" sz="1600" dirty="0"/>
          </a:p>
          <a:p>
            <a:pPr lvl="1">
              <a:lnSpc>
                <a:spcPct val="100000"/>
              </a:lnSpc>
              <a:spcBef>
                <a:spcPts val="600"/>
              </a:spcBef>
            </a:pPr>
            <a:r>
              <a:rPr lang="cs-CZ" sz="1600" dirty="0"/>
              <a:t>Výběr ze seznamu a přesunutí </a:t>
            </a:r>
          </a:p>
          <a:p>
            <a:pPr lvl="1">
              <a:lnSpc>
                <a:spcPct val="100000"/>
              </a:lnSpc>
              <a:spcBef>
                <a:spcPts val="600"/>
              </a:spcBef>
            </a:pPr>
            <a:r>
              <a:rPr lang="cs-CZ" sz="1600" dirty="0"/>
              <a:t>Nový záznam</a:t>
            </a:r>
          </a:p>
        </p:txBody>
      </p:sp>
    </p:spTree>
    <p:extLst>
      <p:ext uri="{BB962C8B-B14F-4D97-AF65-F5344CB8AC3E}">
        <p14:creationId xmlns:p14="http://schemas.microsoft.com/office/powerpoint/2010/main" val="133933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EAE3D15-DD3F-4362-94D2-998547887B49}"/>
              </a:ext>
            </a:extLst>
          </p:cNvPr>
          <p:cNvSpPr>
            <a:spLocks noGrp="1"/>
          </p:cNvSpPr>
          <p:nvPr>
            <p:ph type="title"/>
          </p:nvPr>
        </p:nvSpPr>
        <p:spPr/>
        <p:txBody>
          <a:bodyPr/>
          <a:lstStyle/>
          <a:p>
            <a:r>
              <a:rPr lang="cs-CZ" dirty="0"/>
              <a:t>Oprávnění žadatelé a cílové skupiny</a:t>
            </a:r>
          </a:p>
        </p:txBody>
      </p:sp>
      <p:sp>
        <p:nvSpPr>
          <p:cNvPr id="3" name="Zástupný symbol pro obsah 2">
            <a:extLst>
              <a:ext uri="{FF2B5EF4-FFF2-40B4-BE49-F238E27FC236}">
                <a16:creationId xmlns="" xmlns:a16="http://schemas.microsoft.com/office/drawing/2014/main" id="{FF36367E-B13A-42A8-9C30-CF33B031C20D}"/>
              </a:ext>
            </a:extLst>
          </p:cNvPr>
          <p:cNvSpPr>
            <a:spLocks noGrp="1"/>
          </p:cNvSpPr>
          <p:nvPr>
            <p:ph idx="1"/>
          </p:nvPr>
        </p:nvSpPr>
        <p:spPr>
          <a:xfrm>
            <a:off x="838200" y="1825625"/>
            <a:ext cx="10515600" cy="4846108"/>
          </a:xfrm>
        </p:spPr>
        <p:txBody>
          <a:bodyPr numCol="2">
            <a:normAutofit/>
          </a:bodyPr>
          <a:lstStyle/>
          <a:p>
            <a:pPr marL="0" indent="0">
              <a:lnSpc>
                <a:spcPct val="100000"/>
              </a:lnSpc>
              <a:spcBef>
                <a:spcPts val="600"/>
              </a:spcBef>
              <a:buNone/>
            </a:pPr>
            <a:r>
              <a:rPr lang="cs-CZ" sz="2400" b="1" dirty="0"/>
              <a:t>Oprávnění žadatelé:</a:t>
            </a:r>
          </a:p>
          <a:p>
            <a:pPr>
              <a:lnSpc>
                <a:spcPct val="100000"/>
              </a:lnSpc>
              <a:spcBef>
                <a:spcPts val="600"/>
              </a:spcBef>
            </a:pPr>
            <a:r>
              <a:rPr lang="cs-CZ" sz="2400" dirty="0"/>
              <a:t>Obce</a:t>
            </a:r>
          </a:p>
          <a:p>
            <a:pPr algn="just">
              <a:lnSpc>
                <a:spcPct val="100000"/>
              </a:lnSpc>
              <a:spcBef>
                <a:spcPts val="600"/>
              </a:spcBef>
            </a:pPr>
            <a:r>
              <a:rPr lang="cs-CZ" sz="2400" dirty="0"/>
              <a:t>Dobrovolné svazky obcí</a:t>
            </a:r>
          </a:p>
          <a:p>
            <a:pPr>
              <a:lnSpc>
                <a:spcPct val="100000"/>
              </a:lnSpc>
              <a:spcBef>
                <a:spcPts val="600"/>
              </a:spcBef>
            </a:pPr>
            <a:r>
              <a:rPr lang="cs-CZ" sz="2400" dirty="0"/>
              <a:t>Organizace zřizované obcemi</a:t>
            </a:r>
          </a:p>
          <a:p>
            <a:pPr>
              <a:lnSpc>
                <a:spcPct val="100000"/>
              </a:lnSpc>
              <a:spcBef>
                <a:spcPts val="600"/>
              </a:spcBef>
            </a:pPr>
            <a:r>
              <a:rPr lang="cs-CZ" sz="2400" dirty="0"/>
              <a:t>Nestátní neziskové organizace</a:t>
            </a:r>
          </a:p>
          <a:p>
            <a:pPr>
              <a:lnSpc>
                <a:spcPct val="100000"/>
              </a:lnSpc>
              <a:spcBef>
                <a:spcPts val="600"/>
              </a:spcBef>
            </a:pPr>
            <a:r>
              <a:rPr lang="cs-CZ" sz="2400" dirty="0"/>
              <a:t>Obchodní korporace</a:t>
            </a:r>
          </a:p>
          <a:p>
            <a:pPr>
              <a:lnSpc>
                <a:spcPct val="100000"/>
              </a:lnSpc>
              <a:spcBef>
                <a:spcPts val="600"/>
              </a:spcBef>
            </a:pPr>
            <a:r>
              <a:rPr lang="cs-CZ" sz="2400" dirty="0"/>
              <a:t>OSVČ</a:t>
            </a:r>
          </a:p>
          <a:p>
            <a:pPr>
              <a:lnSpc>
                <a:spcPct val="100000"/>
              </a:lnSpc>
              <a:spcBef>
                <a:spcPts val="600"/>
              </a:spcBef>
            </a:pPr>
            <a:r>
              <a:rPr lang="cs-CZ" sz="2400" dirty="0"/>
              <a:t>Školy a školská </a:t>
            </a:r>
            <a:r>
              <a:rPr lang="cs-CZ" sz="2400" dirty="0" smtClean="0"/>
              <a:t>zařízení</a:t>
            </a:r>
          </a:p>
          <a:p>
            <a:pPr>
              <a:lnSpc>
                <a:spcPct val="100000"/>
              </a:lnSpc>
              <a:spcBef>
                <a:spcPts val="600"/>
              </a:spcBef>
            </a:pPr>
            <a:r>
              <a:rPr lang="cs-CZ" sz="2400" dirty="0" smtClean="0"/>
              <a:t>MAS</a:t>
            </a:r>
          </a:p>
          <a:p>
            <a:pPr>
              <a:lnSpc>
                <a:spcPct val="100000"/>
              </a:lnSpc>
              <a:spcBef>
                <a:spcPts val="600"/>
              </a:spcBef>
            </a:pPr>
            <a:r>
              <a:rPr lang="cs-CZ" sz="2400" dirty="0" smtClean="0"/>
              <a:t>Vzdělávací a poradenské instituce</a:t>
            </a:r>
            <a:endParaRPr lang="cs-CZ" sz="2400" dirty="0"/>
          </a:p>
          <a:p>
            <a:pPr marL="0" indent="0">
              <a:buNone/>
            </a:pPr>
            <a:r>
              <a:rPr lang="cs-CZ" b="1" dirty="0" smtClean="0"/>
              <a:t>Cílové </a:t>
            </a:r>
            <a:r>
              <a:rPr lang="cs-CZ" b="1" dirty="0"/>
              <a:t>skupiny:</a:t>
            </a:r>
          </a:p>
          <a:p>
            <a:pPr>
              <a:spcAft>
                <a:spcPts val="600"/>
              </a:spcAft>
            </a:pPr>
            <a:r>
              <a:rPr lang="pl-PL" dirty="0"/>
              <a:t>Osoby pečující o malé děti </a:t>
            </a:r>
          </a:p>
          <a:p>
            <a:pPr>
              <a:spcAft>
                <a:spcPts val="600"/>
              </a:spcAft>
            </a:pPr>
            <a:r>
              <a:rPr lang="pl-PL" dirty="0"/>
              <a:t>Osoby vracející se na trh práce po návratu z mateřské/rodičovské dovolené </a:t>
            </a:r>
          </a:p>
          <a:p>
            <a:pPr marL="0" indent="0">
              <a:buNone/>
            </a:pPr>
            <a:endParaRPr lang="cs-CZ" dirty="0"/>
          </a:p>
        </p:txBody>
      </p:sp>
      <p:pic>
        <p:nvPicPr>
          <p:cNvPr id="6" name="Obrázek 5">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747881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E31B579-3974-4C9E-BC88-FDB5BED4E0BF}"/>
              </a:ext>
            </a:extLst>
          </p:cNvPr>
          <p:cNvSpPr>
            <a:spLocks noGrp="1"/>
          </p:cNvSpPr>
          <p:nvPr>
            <p:ph type="title"/>
          </p:nvPr>
        </p:nvSpPr>
        <p:spPr>
          <a:xfrm>
            <a:off x="838200" y="101601"/>
            <a:ext cx="10515600" cy="1335313"/>
          </a:xfrm>
        </p:spPr>
        <p:txBody>
          <a:bodyPr>
            <a:normAutofit/>
          </a:bodyPr>
          <a:lstStyle/>
          <a:p>
            <a:pPr algn="ctr"/>
            <a:r>
              <a:rPr lang="cs-CZ" sz="4000" b="1" dirty="0">
                <a:latin typeface="Corbel" panose="020B0503020204020204" pitchFamily="34" charset="0"/>
              </a:rPr>
              <a:t>Příklady vyplňovaných záložek – IDENTIFIKACE OPERACE</a:t>
            </a:r>
          </a:p>
        </p:txBody>
      </p:sp>
      <p:pic>
        <p:nvPicPr>
          <p:cNvPr id="4" name="Picture 3">
            <a:extLst>
              <a:ext uri="{FF2B5EF4-FFF2-40B4-BE49-F238E27FC236}">
                <a16:creationId xmlns="" xmlns:a16="http://schemas.microsoft.com/office/drawing/2014/main" id="{E999BDAB-E0E8-4974-B5C6-919F4317AB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907" y="1253331"/>
            <a:ext cx="841129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 xmlns:a16="http://schemas.microsoft.com/office/drawing/2014/main" id="{60E3EF1E-87C7-4EC8-81F6-EE194A9B3947}"/>
              </a:ext>
            </a:extLst>
          </p:cNvPr>
          <p:cNvSpPr txBox="1">
            <a:spLocks/>
          </p:cNvSpPr>
          <p:nvPr/>
        </p:nvSpPr>
        <p:spPr>
          <a:xfrm>
            <a:off x="717523" y="5776230"/>
            <a:ext cx="4198937" cy="9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dirty="0"/>
              <a:t>POZOR na defaultní nastavení Typu podání – </a:t>
            </a:r>
            <a:r>
              <a:rPr lang="cs-CZ" sz="1600" b="1" dirty="0"/>
              <a:t>Automatické</a:t>
            </a:r>
            <a:r>
              <a:rPr lang="cs-CZ" sz="1600" dirty="0"/>
              <a:t>. Při změně na </a:t>
            </a:r>
            <a:r>
              <a:rPr lang="cs-CZ" sz="1600" b="1" dirty="0"/>
              <a:t>Ruční</a:t>
            </a:r>
            <a:r>
              <a:rPr lang="cs-CZ" sz="1600" dirty="0"/>
              <a:t>, musí žadatel podat žádost po finalizaci a podpisu ručně (tlačítkem)!</a:t>
            </a:r>
          </a:p>
        </p:txBody>
      </p:sp>
      <p:sp>
        <p:nvSpPr>
          <p:cNvPr id="7" name="Zástupný symbol pro obsah 5">
            <a:extLst>
              <a:ext uri="{FF2B5EF4-FFF2-40B4-BE49-F238E27FC236}">
                <a16:creationId xmlns="" xmlns:a16="http://schemas.microsoft.com/office/drawing/2014/main" id="{6270B6E2-B020-401C-8A13-A934794B9677}"/>
              </a:ext>
            </a:extLst>
          </p:cNvPr>
          <p:cNvSpPr txBox="1">
            <a:spLocks/>
          </p:cNvSpPr>
          <p:nvPr/>
        </p:nvSpPr>
        <p:spPr>
          <a:xfrm>
            <a:off x="7263515" y="5604669"/>
            <a:ext cx="4210962"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300"/>
              </a:spcAft>
              <a:buFont typeface="Arial" panose="020B0604020202020204" pitchFamily="34" charset="0"/>
              <a:buChar char="•"/>
            </a:pPr>
            <a:r>
              <a:rPr lang="cs-CZ" sz="1600" dirty="0">
                <a:solidFill>
                  <a:schemeClr val="tx1"/>
                </a:solidFill>
              </a:rPr>
              <a:t>Žadatel vyplňuje žlutá povinná pole.</a:t>
            </a:r>
          </a:p>
          <a:p>
            <a:pPr marL="285750" indent="-285750">
              <a:spcAft>
                <a:spcPts val="300"/>
              </a:spcAft>
              <a:buFont typeface="Arial" panose="020B0604020202020204" pitchFamily="34" charset="0"/>
              <a:buChar char="•"/>
            </a:pPr>
            <a:r>
              <a:rPr lang="cs-CZ" sz="1600" dirty="0">
                <a:solidFill>
                  <a:schemeClr val="tx1"/>
                </a:solidFill>
              </a:rPr>
              <a:t>Výběr z rozbalovacího seznamu.</a:t>
            </a:r>
          </a:p>
          <a:p>
            <a:pPr marL="285750" indent="-285750">
              <a:spcAft>
                <a:spcPts val="300"/>
              </a:spcAft>
              <a:buFont typeface="Arial" panose="020B0604020202020204" pitchFamily="34" charset="0"/>
              <a:buChar char="•"/>
            </a:pPr>
            <a:r>
              <a:rPr lang="cs-CZ" sz="1600" dirty="0">
                <a:solidFill>
                  <a:schemeClr val="tx1"/>
                </a:solidFill>
              </a:rPr>
              <a:t>Po vyplnění ULOŽIT.</a:t>
            </a:r>
          </a:p>
        </p:txBody>
      </p:sp>
      <p:sp>
        <p:nvSpPr>
          <p:cNvPr id="8" name="Zástupný symbol pro obsah 5">
            <a:extLst>
              <a:ext uri="{FF2B5EF4-FFF2-40B4-BE49-F238E27FC236}">
                <a16:creationId xmlns="" xmlns:a16="http://schemas.microsoft.com/office/drawing/2014/main" id="{9268C2BB-B465-489B-BCA1-68A7967CF28C}"/>
              </a:ext>
            </a:extLst>
          </p:cNvPr>
          <p:cNvSpPr txBox="1">
            <a:spLocks/>
          </p:cNvSpPr>
          <p:nvPr/>
        </p:nvSpPr>
        <p:spPr>
          <a:xfrm>
            <a:off x="9488512" y="2806161"/>
            <a:ext cx="2481262" cy="681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a:t>Důležitý údaj k identifikaci žádosti - HASH!!!</a:t>
            </a:r>
            <a:endParaRPr lang="cs-CZ" sz="1600" dirty="0"/>
          </a:p>
        </p:txBody>
      </p:sp>
      <p:sp>
        <p:nvSpPr>
          <p:cNvPr id="9" name="Obdélník 8">
            <a:extLst>
              <a:ext uri="{FF2B5EF4-FFF2-40B4-BE49-F238E27FC236}">
                <a16:creationId xmlns="" xmlns:a16="http://schemas.microsoft.com/office/drawing/2014/main" id="{1FE24A48-871F-4F86-88C5-44A05338A0A7}"/>
              </a:ext>
            </a:extLst>
          </p:cNvPr>
          <p:cNvSpPr/>
          <p:nvPr/>
        </p:nvSpPr>
        <p:spPr>
          <a:xfrm>
            <a:off x="5517613" y="2626141"/>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a:extLst>
              <a:ext uri="{FF2B5EF4-FFF2-40B4-BE49-F238E27FC236}">
                <a16:creationId xmlns="" xmlns:a16="http://schemas.microsoft.com/office/drawing/2014/main" id="{A569DD87-14C4-418C-9AB9-3ECA6A491E58}"/>
              </a:ext>
            </a:extLst>
          </p:cNvPr>
          <p:cNvCxnSpPr>
            <a:cxnSpLocks/>
          </p:cNvCxnSpPr>
          <p:nvPr/>
        </p:nvCxnSpPr>
        <p:spPr>
          <a:xfrm flipH="1" flipV="1">
            <a:off x="6914230" y="2731444"/>
            <a:ext cx="2574282" cy="25473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Přímá spojnice se šipkou 11">
            <a:extLst>
              <a:ext uri="{FF2B5EF4-FFF2-40B4-BE49-F238E27FC236}">
                <a16:creationId xmlns="" xmlns:a16="http://schemas.microsoft.com/office/drawing/2014/main" id="{5BFCE319-1C53-400E-AAB7-62B31E195A77}"/>
              </a:ext>
            </a:extLst>
          </p:cNvPr>
          <p:cNvCxnSpPr>
            <a:cxnSpLocks/>
          </p:cNvCxnSpPr>
          <p:nvPr/>
        </p:nvCxnSpPr>
        <p:spPr>
          <a:xfrm flipH="1" flipV="1">
            <a:off x="2816992" y="4709089"/>
            <a:ext cx="564837" cy="118371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Obdélník 12">
            <a:extLst>
              <a:ext uri="{FF2B5EF4-FFF2-40B4-BE49-F238E27FC236}">
                <a16:creationId xmlns="" xmlns:a16="http://schemas.microsoft.com/office/drawing/2014/main" id="{B6B10C6F-EDAC-4231-9F64-82D21170B251}"/>
              </a:ext>
            </a:extLst>
          </p:cNvPr>
          <p:cNvSpPr/>
          <p:nvPr/>
        </p:nvSpPr>
        <p:spPr>
          <a:xfrm>
            <a:off x="469937" y="4349049"/>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3677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D88AA7A-F122-455E-9802-F2A8A04FE51D}"/>
              </a:ext>
            </a:extLst>
          </p:cNvPr>
          <p:cNvSpPr>
            <a:spLocks noGrp="1"/>
          </p:cNvSpPr>
          <p:nvPr>
            <p:ph type="title"/>
          </p:nvPr>
        </p:nvSpPr>
        <p:spPr>
          <a:xfrm>
            <a:off x="838200" y="130630"/>
            <a:ext cx="10515600" cy="957942"/>
          </a:xfrm>
        </p:spPr>
        <p:txBody>
          <a:bodyPr/>
          <a:lstStyle/>
          <a:p>
            <a:pPr algn="ctr"/>
            <a:r>
              <a:rPr lang="cs-CZ" b="1" dirty="0">
                <a:latin typeface="Corbel" panose="020B0503020204020204" pitchFamily="34" charset="0"/>
              </a:rPr>
              <a:t>Projekt</a:t>
            </a:r>
          </a:p>
        </p:txBody>
      </p:sp>
      <p:pic>
        <p:nvPicPr>
          <p:cNvPr id="4" name="Picture 2">
            <a:extLst>
              <a:ext uri="{FF2B5EF4-FFF2-40B4-BE49-F238E27FC236}">
                <a16:creationId xmlns="" xmlns:a16="http://schemas.microsoft.com/office/drawing/2014/main" id="{A7ADA5C5-3203-49F1-926C-67884CB336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677" y="834230"/>
            <a:ext cx="8185294" cy="571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 xmlns:a16="http://schemas.microsoft.com/office/drawing/2014/main" id="{691315E0-A9CC-406B-B1DB-C6D1DA081E84}"/>
              </a:ext>
            </a:extLst>
          </p:cNvPr>
          <p:cNvSpPr txBox="1">
            <a:spLocks/>
          </p:cNvSpPr>
          <p:nvPr/>
        </p:nvSpPr>
        <p:spPr>
          <a:xfrm>
            <a:off x="8882743" y="1058862"/>
            <a:ext cx="2069113" cy="5189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cs-CZ" sz="2000"/>
              <a:t>Žádost založenou </a:t>
            </a:r>
            <a:br>
              <a:rPr lang="cs-CZ" sz="2000"/>
            </a:br>
            <a:r>
              <a:rPr lang="cs-CZ" sz="2000"/>
              <a:t>v nesprávné výzvě, není možné zkopírovat do výzvy jiné. </a:t>
            </a:r>
          </a:p>
          <a:p>
            <a:pPr>
              <a:spcBef>
                <a:spcPts val="0"/>
              </a:spcBef>
            </a:pPr>
            <a:endParaRPr lang="cs-CZ" sz="2000"/>
          </a:p>
          <a:p>
            <a:pPr>
              <a:spcBef>
                <a:spcPts val="0"/>
              </a:spcBef>
            </a:pPr>
            <a:r>
              <a:rPr lang="cs-CZ" sz="2000"/>
              <a:t>Kopii žádosti lze vytvářet </a:t>
            </a:r>
            <a:r>
              <a:rPr lang="cs-CZ" sz="2000" u="sng"/>
              <a:t>pouze</a:t>
            </a:r>
            <a:r>
              <a:rPr lang="cs-CZ" sz="2000"/>
              <a:t> v rámci jedné výzvy.</a:t>
            </a:r>
          </a:p>
          <a:p>
            <a:pPr marL="0" indent="0">
              <a:spcBef>
                <a:spcPts val="0"/>
              </a:spcBef>
              <a:buFont typeface="Arial" panose="020B0604020202020204" pitchFamily="34" charset="0"/>
              <a:buNone/>
            </a:pPr>
            <a:endParaRPr lang="cs-CZ" sz="2000" dirty="0"/>
          </a:p>
        </p:txBody>
      </p:sp>
      <p:cxnSp>
        <p:nvCxnSpPr>
          <p:cNvPr id="6" name="Přímá spojnice se šipkou 5">
            <a:extLst>
              <a:ext uri="{FF2B5EF4-FFF2-40B4-BE49-F238E27FC236}">
                <a16:creationId xmlns="" xmlns:a16="http://schemas.microsoft.com/office/drawing/2014/main" id="{9BA24BA6-17EE-4547-87E2-EFB6AC1837CB}"/>
              </a:ext>
            </a:extLst>
          </p:cNvPr>
          <p:cNvCxnSpPr>
            <a:cxnSpLocks/>
          </p:cNvCxnSpPr>
          <p:nvPr/>
        </p:nvCxnSpPr>
        <p:spPr>
          <a:xfrm flipH="1">
            <a:off x="1480458" y="1439728"/>
            <a:ext cx="740228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 xmlns:a16="http://schemas.microsoft.com/office/drawing/2014/main" id="{C736942E-26E4-45DB-AD0E-7DC68FE7093F}"/>
              </a:ext>
            </a:extLst>
          </p:cNvPr>
          <p:cNvSpPr/>
          <p:nvPr/>
        </p:nvSpPr>
        <p:spPr>
          <a:xfrm>
            <a:off x="421677" y="1204685"/>
            <a:ext cx="1058780" cy="235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89562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C46BE1F-1729-4610-B825-2057C7FAE260}"/>
              </a:ext>
            </a:extLst>
          </p:cNvPr>
          <p:cNvSpPr>
            <a:spLocks noGrp="1"/>
          </p:cNvSpPr>
          <p:nvPr>
            <p:ph type="title"/>
          </p:nvPr>
        </p:nvSpPr>
        <p:spPr>
          <a:xfrm>
            <a:off x="838200" y="365125"/>
            <a:ext cx="10515600" cy="737961"/>
          </a:xfrm>
        </p:spPr>
        <p:txBody>
          <a:bodyPr>
            <a:normAutofit fontScale="90000"/>
          </a:bodyPr>
          <a:lstStyle/>
          <a:p>
            <a:pPr algn="ctr"/>
            <a:r>
              <a:rPr lang="cs-CZ" dirty="0">
                <a:latin typeface="Corbel" panose="020B0503020204020204" pitchFamily="34" charset="0"/>
              </a:rPr>
              <a:t>Specifické cíle</a:t>
            </a:r>
          </a:p>
        </p:txBody>
      </p:sp>
      <p:pic>
        <p:nvPicPr>
          <p:cNvPr id="4" name="Picture 3" descr="C:\Users\michaela.sedlackova\Desktop\Specifické cíle.PNG">
            <a:extLst>
              <a:ext uri="{FF2B5EF4-FFF2-40B4-BE49-F238E27FC236}">
                <a16:creationId xmlns="" xmlns:a16="http://schemas.microsoft.com/office/drawing/2014/main" id="{2207D5F0-CF33-4853-958C-2123CCDC97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028205"/>
            <a:ext cx="10515600" cy="4795516"/>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3">
            <a:extLst>
              <a:ext uri="{FF2B5EF4-FFF2-40B4-BE49-F238E27FC236}">
                <a16:creationId xmlns="" xmlns:a16="http://schemas.microsoft.com/office/drawing/2014/main" id="{EAD66141-579D-4A3F-8CCB-92F2A282DB31}"/>
              </a:ext>
            </a:extLst>
          </p:cNvPr>
          <p:cNvSpPr txBox="1">
            <a:spLocks/>
          </p:cNvSpPr>
          <p:nvPr/>
        </p:nvSpPr>
        <p:spPr>
          <a:xfrm>
            <a:off x="304799" y="5823722"/>
            <a:ext cx="11048999" cy="84563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rPr>
              <a:t>Záložka je vyplněna automaticky dle nastavení výzvy, data nelze editovat.</a:t>
            </a:r>
          </a:p>
          <a:p>
            <a:pPr marL="342900" indent="-342900">
              <a:buFont typeface="Arial" panose="020B0604020202020204" pitchFamily="34" charset="0"/>
              <a:buChar char="•"/>
            </a:pPr>
            <a:r>
              <a:rPr lang="cs-CZ" sz="2000" dirty="0">
                <a:solidFill>
                  <a:schemeClr val="tx1"/>
                </a:solidFill>
              </a:rPr>
              <a:t>Automatický rozpad na méně a více rozvinuté regiony (% nastavené dle příslušné výzvy).</a:t>
            </a:r>
          </a:p>
        </p:txBody>
      </p:sp>
    </p:spTree>
    <p:extLst>
      <p:ext uri="{BB962C8B-B14F-4D97-AF65-F5344CB8AC3E}">
        <p14:creationId xmlns:p14="http://schemas.microsoft.com/office/powerpoint/2010/main" val="3882262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1F71798-DBF8-46D2-BBF8-AC77E8BE7637}"/>
              </a:ext>
            </a:extLst>
          </p:cNvPr>
          <p:cNvSpPr>
            <a:spLocks noGrp="1"/>
          </p:cNvSpPr>
          <p:nvPr>
            <p:ph type="title"/>
          </p:nvPr>
        </p:nvSpPr>
        <p:spPr>
          <a:xfrm>
            <a:off x="838200" y="145143"/>
            <a:ext cx="10515600" cy="856343"/>
          </a:xfrm>
        </p:spPr>
        <p:txBody>
          <a:bodyPr>
            <a:normAutofit/>
          </a:bodyPr>
          <a:lstStyle/>
          <a:p>
            <a:pPr algn="ctr"/>
            <a:r>
              <a:rPr lang="cs-CZ" b="1" dirty="0">
                <a:latin typeface="Corbel" panose="020B0503020204020204" pitchFamily="34" charset="0"/>
              </a:rPr>
              <a:t>Popis projektu</a:t>
            </a:r>
          </a:p>
        </p:txBody>
      </p:sp>
      <p:pic>
        <p:nvPicPr>
          <p:cNvPr id="5" name="Picture 2" descr="C:\Users\michaela.sedlackova\Desktop\Popis projektu.PNG">
            <a:extLst>
              <a:ext uri="{FF2B5EF4-FFF2-40B4-BE49-F238E27FC236}">
                <a16:creationId xmlns="" xmlns:a16="http://schemas.microsoft.com/office/drawing/2014/main" id="{15116CD0-AB3B-46C8-B623-7CD37358C4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271" y="729456"/>
            <a:ext cx="5739558" cy="6018478"/>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3">
            <a:extLst>
              <a:ext uri="{FF2B5EF4-FFF2-40B4-BE49-F238E27FC236}">
                <a16:creationId xmlns="" xmlns:a16="http://schemas.microsoft.com/office/drawing/2014/main" id="{A9CFBC37-EA6E-459E-9C87-2899CFA7DEFB}"/>
              </a:ext>
            </a:extLst>
          </p:cNvPr>
          <p:cNvSpPr txBox="1">
            <a:spLocks/>
          </p:cNvSpPr>
          <p:nvPr/>
        </p:nvSpPr>
        <p:spPr>
          <a:xfrm>
            <a:off x="6931067" y="1696505"/>
            <a:ext cx="3456384" cy="527821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cs-CZ" sz="2000" dirty="0">
                <a:solidFill>
                  <a:schemeClr val="tx1"/>
                </a:solidFill>
              </a:rPr>
              <a:t>Jaký problém projekt řeší? </a:t>
            </a:r>
          </a:p>
          <a:p>
            <a:pPr marL="342900" indent="-342900">
              <a:spcBef>
                <a:spcPts val="600"/>
              </a:spcBef>
              <a:buFont typeface="Arial" panose="020B0604020202020204" pitchFamily="34" charset="0"/>
              <a:buChar char="•"/>
            </a:pPr>
            <a:r>
              <a:rPr lang="cs-CZ" sz="2000" dirty="0">
                <a:solidFill>
                  <a:schemeClr val="tx1"/>
                </a:solidFill>
              </a:rPr>
              <a:t>Jaké jsou příčiny problému? </a:t>
            </a:r>
          </a:p>
          <a:p>
            <a:pPr marL="342900" indent="-342900">
              <a:spcBef>
                <a:spcPts val="600"/>
              </a:spcBef>
              <a:buFont typeface="Arial" panose="020B0604020202020204" pitchFamily="34" charset="0"/>
              <a:buChar char="•"/>
            </a:pPr>
            <a:r>
              <a:rPr lang="cs-CZ" sz="2000" dirty="0">
                <a:solidFill>
                  <a:schemeClr val="tx1"/>
                </a:solidFill>
              </a:rPr>
              <a:t>Co je cílem projektu? </a:t>
            </a:r>
          </a:p>
          <a:p>
            <a:pPr marL="342900" indent="-342900">
              <a:spcBef>
                <a:spcPts val="600"/>
              </a:spcBef>
              <a:buFont typeface="Arial" panose="020B0604020202020204" pitchFamily="34" charset="0"/>
              <a:buChar char="•"/>
            </a:pPr>
            <a:r>
              <a:rPr lang="cs-CZ" sz="2000" dirty="0">
                <a:solidFill>
                  <a:schemeClr val="tx1"/>
                </a:solidFill>
              </a:rPr>
              <a:t>Jaká/é změna/y je/jsou v důsledku projektu očekávána/y? </a:t>
            </a:r>
          </a:p>
          <a:p>
            <a:pPr marL="342900" indent="-342900">
              <a:spcBef>
                <a:spcPts val="600"/>
              </a:spcBef>
              <a:buFont typeface="Arial" panose="020B0604020202020204" pitchFamily="34" charset="0"/>
              <a:buChar char="•"/>
            </a:pPr>
            <a:r>
              <a:rPr lang="cs-CZ" sz="2000" dirty="0">
                <a:solidFill>
                  <a:schemeClr val="tx1"/>
                </a:solidFill>
              </a:rPr>
              <a:t>Jaké aktivity v projektu budou realizovány?  </a:t>
            </a:r>
          </a:p>
          <a:p>
            <a:pPr marL="342900" indent="-342900">
              <a:spcBef>
                <a:spcPts val="600"/>
              </a:spcBef>
              <a:buFont typeface="Arial" panose="020B0604020202020204" pitchFamily="34" charset="0"/>
              <a:buChar char="•"/>
            </a:pPr>
            <a:r>
              <a:rPr lang="cs-CZ" sz="2000" dirty="0">
                <a:solidFill>
                  <a:schemeClr val="tx1"/>
                </a:solidFill>
              </a:rPr>
              <a:t>Popis realizačního týmu projektu.</a:t>
            </a:r>
          </a:p>
          <a:p>
            <a:pPr marL="342900" indent="-342900">
              <a:spcBef>
                <a:spcPts val="600"/>
              </a:spcBef>
              <a:buFont typeface="Arial" panose="020B0604020202020204" pitchFamily="34" charset="0"/>
              <a:buChar char="•"/>
            </a:pPr>
            <a:r>
              <a:rPr lang="cs-CZ" sz="2000" dirty="0">
                <a:solidFill>
                  <a:schemeClr val="tx1"/>
                </a:solidFill>
              </a:rPr>
              <a:t>Jak bude zajištěno šíření výstupů projektu? </a:t>
            </a:r>
          </a:p>
          <a:p>
            <a:pPr marL="342900" indent="-342900">
              <a:spcBef>
                <a:spcPts val="600"/>
              </a:spcBef>
              <a:buFont typeface="Arial" panose="020B0604020202020204" pitchFamily="34" charset="0"/>
              <a:buChar char="•"/>
            </a:pPr>
            <a:r>
              <a:rPr lang="cs-CZ" sz="2000" dirty="0">
                <a:solidFill>
                  <a:schemeClr val="tx1"/>
                </a:solidFill>
              </a:rPr>
              <a:t>V čem je navržené řešení inovativní? </a:t>
            </a:r>
          </a:p>
          <a:p>
            <a:pPr marL="342900" indent="-342900">
              <a:spcBef>
                <a:spcPts val="600"/>
              </a:spcBef>
              <a:buFont typeface="Arial" panose="020B0604020202020204" pitchFamily="34" charset="0"/>
              <a:buChar char="•"/>
            </a:pPr>
            <a:r>
              <a:rPr lang="cs-CZ" sz="2000"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spTree>
    <p:extLst>
      <p:ext uri="{BB962C8B-B14F-4D97-AF65-F5344CB8AC3E}">
        <p14:creationId xmlns:p14="http://schemas.microsoft.com/office/powerpoint/2010/main" val="181296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ECA63C7-BAA2-4AD5-93B6-98F9F1E99A7F}"/>
              </a:ext>
            </a:extLst>
          </p:cNvPr>
          <p:cNvSpPr>
            <a:spLocks noGrp="1"/>
          </p:cNvSpPr>
          <p:nvPr>
            <p:ph type="title"/>
          </p:nvPr>
        </p:nvSpPr>
        <p:spPr>
          <a:xfrm>
            <a:off x="838200" y="174171"/>
            <a:ext cx="10515600" cy="853735"/>
          </a:xfrm>
        </p:spPr>
        <p:txBody>
          <a:bodyPr/>
          <a:lstStyle/>
          <a:p>
            <a:pPr algn="ctr"/>
            <a:r>
              <a:rPr lang="cs-CZ" b="1" dirty="0" err="1">
                <a:latin typeface="Corbel" panose="020B0503020204020204" pitchFamily="34" charset="0"/>
              </a:rPr>
              <a:t>Indikáktory</a:t>
            </a:r>
            <a:endParaRPr lang="cs-CZ" b="1" dirty="0">
              <a:latin typeface="Corbel" panose="020B0503020204020204" pitchFamily="34" charset="0"/>
            </a:endParaRPr>
          </a:p>
        </p:txBody>
      </p:sp>
      <p:pic>
        <p:nvPicPr>
          <p:cNvPr id="4" name="Picture 2">
            <a:extLst>
              <a:ext uri="{FF2B5EF4-FFF2-40B4-BE49-F238E27FC236}">
                <a16:creationId xmlns="" xmlns:a16="http://schemas.microsoft.com/office/drawing/2014/main" id="{C74970FC-1C12-4EA2-A58D-ACB707CF57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591" y="1027906"/>
            <a:ext cx="5966837" cy="55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 xmlns:a16="http://schemas.microsoft.com/office/drawing/2014/main" id="{D2D70DE2-65DE-4BB4-AD75-7DF3D710F5B5}"/>
              </a:ext>
            </a:extLst>
          </p:cNvPr>
          <p:cNvSpPr txBox="1">
            <a:spLocks/>
          </p:cNvSpPr>
          <p:nvPr/>
        </p:nvSpPr>
        <p:spPr>
          <a:xfrm>
            <a:off x="7155543" y="1332349"/>
            <a:ext cx="3476961" cy="516618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00"/>
              </a:lnSpc>
              <a:buFont typeface="Arial" panose="020B0604020202020204" pitchFamily="34" charset="0"/>
              <a:buChar char="•"/>
            </a:pPr>
            <a:r>
              <a:rPr lang="cs-CZ" sz="2000" dirty="0">
                <a:solidFill>
                  <a:schemeClr val="tx1"/>
                </a:solidFill>
              </a:rPr>
              <a:t>Indikátory aktuální pro danou výzvu se nabízí ze seznamu nebo ve výběru přes tlačítko Nový  záznam.</a:t>
            </a:r>
          </a:p>
          <a:p>
            <a:pPr marL="342900" indent="-342900">
              <a:lnSpc>
                <a:spcPts val="2500"/>
              </a:lnSpc>
              <a:buFont typeface="Arial" panose="020B0604020202020204" pitchFamily="34" charset="0"/>
              <a:buChar char="•"/>
            </a:pPr>
            <a:endParaRPr lang="cs-CZ" sz="2000" dirty="0">
              <a:solidFill>
                <a:schemeClr val="tx1"/>
              </a:solidFill>
            </a:endParaRPr>
          </a:p>
          <a:p>
            <a:pPr marL="342900" indent="-342900">
              <a:lnSpc>
                <a:spcPts val="2500"/>
              </a:lnSpc>
              <a:buFont typeface="Arial" panose="020B0604020202020204" pitchFamily="34" charset="0"/>
              <a:buChar char="•"/>
            </a:pPr>
            <a:r>
              <a:rPr lang="cs-CZ" sz="2000" b="1" u="sng" dirty="0">
                <a:solidFill>
                  <a:schemeClr val="tx1"/>
                </a:solidFill>
              </a:rPr>
              <a:t>Povinná pole:</a:t>
            </a:r>
          </a:p>
          <a:p>
            <a:pPr marL="742950" lvl="1" indent="-285750">
              <a:lnSpc>
                <a:spcPts val="2500"/>
              </a:lnSpc>
              <a:buFont typeface="Arial" panose="020B0604020202020204" pitchFamily="34" charset="0"/>
              <a:buChar char="•"/>
            </a:pPr>
            <a:r>
              <a:rPr lang="cs-CZ" sz="1700" dirty="0"/>
              <a:t>Cílová hodnota</a:t>
            </a:r>
          </a:p>
          <a:p>
            <a:pPr marL="742950" lvl="1" indent="-285750">
              <a:lnSpc>
                <a:spcPts val="2500"/>
              </a:lnSpc>
              <a:buFont typeface="Arial" panose="020B0604020202020204" pitchFamily="34" charset="0"/>
              <a:buChar char="•"/>
            </a:pPr>
            <a:r>
              <a:rPr lang="cs-CZ" sz="1700" dirty="0"/>
              <a:t>Datum cílové hodnoty</a:t>
            </a:r>
          </a:p>
          <a:p>
            <a:pPr marL="742950" lvl="1" indent="-285750">
              <a:lnSpc>
                <a:spcPts val="2500"/>
              </a:lnSpc>
              <a:buFont typeface="Arial" panose="020B0604020202020204" pitchFamily="34" charset="0"/>
              <a:buChar char="•"/>
            </a:pPr>
            <a:r>
              <a:rPr lang="cs-CZ" sz="1700" dirty="0"/>
              <a:t>Popis hodnoty </a:t>
            </a:r>
          </a:p>
          <a:p>
            <a:pPr marL="742950" lvl="1" indent="-285750">
              <a:lnSpc>
                <a:spcPts val="2500"/>
              </a:lnSpc>
              <a:buFont typeface="Arial" panose="020B0604020202020204" pitchFamily="34" charset="0"/>
              <a:buChar char="•"/>
            </a:pPr>
            <a:r>
              <a:rPr lang="cs-CZ" sz="1700" dirty="0"/>
              <a:t>případně Výchozí hodnota</a:t>
            </a:r>
          </a:p>
          <a:p>
            <a:pPr marL="742950" lvl="1" indent="-285750">
              <a:lnSpc>
                <a:spcPts val="2500"/>
              </a:lnSpc>
              <a:buFont typeface="Arial" panose="020B0604020202020204" pitchFamily="34" charset="0"/>
              <a:buChar char="•"/>
            </a:pPr>
            <a:endParaRPr lang="cs-CZ" sz="1700" dirty="0"/>
          </a:p>
          <a:p>
            <a:pPr marL="342900" indent="-342900">
              <a:lnSpc>
                <a:spcPts val="2500"/>
              </a:lnSpc>
              <a:buFont typeface="Arial" panose="020B0604020202020204" pitchFamily="34" charset="0"/>
              <a:buChar char="•"/>
            </a:pPr>
            <a:r>
              <a:rPr lang="cs-CZ" sz="2000" dirty="0">
                <a:solidFill>
                  <a:schemeClr val="tx1"/>
                </a:solidFill>
              </a:rPr>
              <a:t>Každý řádek (indikátor) je nutné po vyplnění uložit!</a:t>
            </a:r>
          </a:p>
          <a:p>
            <a:pPr>
              <a:lnSpc>
                <a:spcPts val="2500"/>
              </a:lnSpc>
            </a:pPr>
            <a:endParaRPr lang="cs-CZ" sz="2100" dirty="0"/>
          </a:p>
        </p:txBody>
      </p:sp>
      <p:sp>
        <p:nvSpPr>
          <p:cNvPr id="7" name="Obdélník 6">
            <a:extLst>
              <a:ext uri="{FF2B5EF4-FFF2-40B4-BE49-F238E27FC236}">
                <a16:creationId xmlns="" xmlns:a16="http://schemas.microsoft.com/office/drawing/2014/main" id="{BFFAFBFC-74EE-4B0E-8125-403256674C88}"/>
              </a:ext>
            </a:extLst>
          </p:cNvPr>
          <p:cNvSpPr/>
          <p:nvPr/>
        </p:nvSpPr>
        <p:spPr>
          <a:xfrm>
            <a:off x="564591" y="5963749"/>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 xmlns:a16="http://schemas.microsoft.com/office/drawing/2014/main" id="{2D935D51-D321-4D63-923B-10F67BFA2C66}"/>
              </a:ext>
            </a:extLst>
          </p:cNvPr>
          <p:cNvSpPr/>
          <p:nvPr/>
        </p:nvSpPr>
        <p:spPr>
          <a:xfrm>
            <a:off x="1448261" y="466646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71451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76D7431-6AED-412F-8111-A3B71D8FFC95}"/>
              </a:ext>
            </a:extLst>
          </p:cNvPr>
          <p:cNvSpPr>
            <a:spLocks noGrp="1"/>
          </p:cNvSpPr>
          <p:nvPr>
            <p:ph type="title"/>
          </p:nvPr>
        </p:nvSpPr>
        <p:spPr>
          <a:xfrm>
            <a:off x="838200" y="232229"/>
            <a:ext cx="10515600" cy="885371"/>
          </a:xfrm>
        </p:spPr>
        <p:txBody>
          <a:bodyPr/>
          <a:lstStyle/>
          <a:p>
            <a:pPr algn="ctr"/>
            <a:r>
              <a:rPr lang="cs-CZ" b="1" dirty="0">
                <a:latin typeface="Corbel" panose="020B0503020204020204" pitchFamily="34" charset="0"/>
              </a:rPr>
              <a:t>Indikátory</a:t>
            </a:r>
          </a:p>
        </p:txBody>
      </p:sp>
      <p:sp>
        <p:nvSpPr>
          <p:cNvPr id="4" name="Zástupný symbol pro obsah 2">
            <a:extLst>
              <a:ext uri="{FF2B5EF4-FFF2-40B4-BE49-F238E27FC236}">
                <a16:creationId xmlns="" xmlns:a16="http://schemas.microsoft.com/office/drawing/2014/main" id="{7A665B7A-A6E9-4CFF-8575-A93A20B8911C}"/>
              </a:ext>
            </a:extLst>
          </p:cNvPr>
          <p:cNvSpPr>
            <a:spLocks noGrp="1"/>
          </p:cNvSpPr>
          <p:nvPr>
            <p:ph idx="1"/>
          </p:nvPr>
        </p:nvSpPr>
        <p:spPr>
          <a:xfrm>
            <a:off x="911898" y="1117600"/>
            <a:ext cx="5113784" cy="5508171"/>
          </a:xfrm>
        </p:spPr>
        <p:txBody>
          <a:bodyPr>
            <a:normAutofit fontScale="92500" lnSpcReduction="10000"/>
          </a:bodyPr>
          <a:lstStyle/>
          <a:p>
            <a:pPr>
              <a:lnSpc>
                <a:spcPct val="100000"/>
              </a:lnSpc>
              <a:spcBef>
                <a:spcPts val="1200"/>
              </a:spcBef>
            </a:pPr>
            <a:r>
              <a:rPr lang="cs-CZ" sz="1900" b="1" cap="all"/>
              <a:t>Indikátory povinné k naplnění</a:t>
            </a:r>
          </a:p>
          <a:p>
            <a:pPr lvl="1">
              <a:lnSpc>
                <a:spcPct val="100000"/>
              </a:lnSpc>
              <a:spcBef>
                <a:spcPts val="1200"/>
              </a:spcBef>
            </a:pPr>
            <a:r>
              <a:rPr lang="cs-CZ" sz="1800"/>
              <a:t>Žadatel má povinnost </a:t>
            </a:r>
            <a:r>
              <a:rPr lang="cs-CZ" sz="1800" b="1"/>
              <a:t>stanovit nenulovou cílovou hodnotu</a:t>
            </a:r>
            <a:r>
              <a:rPr lang="cs-CZ" sz="1800"/>
              <a:t> pro všechny relevantní indikátory (jakožto závazek).</a:t>
            </a:r>
          </a:p>
          <a:p>
            <a:pPr lvl="1">
              <a:lnSpc>
                <a:spcPct val="100000"/>
              </a:lnSpc>
              <a:spcBef>
                <a:spcPts val="1200"/>
              </a:spcBef>
            </a:pPr>
            <a:r>
              <a:rPr lang="cs-CZ" sz="1800"/>
              <a:t>Žadatel v žádosti uvede </a:t>
            </a:r>
            <a:r>
              <a:rPr lang="cs-CZ" sz="1800" b="1"/>
              <a:t>způsob stanovení cílové hodnoty</a:t>
            </a:r>
            <a:r>
              <a:rPr lang="cs-CZ" sz="1800"/>
              <a:t>, jak bude naplňování indikátoru sledovat a dokládat.  </a:t>
            </a:r>
          </a:p>
          <a:p>
            <a:pPr lvl="1">
              <a:lnSpc>
                <a:spcPct val="100000"/>
              </a:lnSpc>
              <a:spcBef>
                <a:spcPts val="1200"/>
              </a:spcBef>
            </a:pPr>
            <a:r>
              <a:rPr lang="cs-CZ" sz="1800"/>
              <a:t>Při stanovení cílových hodnot </a:t>
            </a:r>
            <a:r>
              <a:rPr lang="cs-CZ" sz="1800" b="1"/>
              <a:t>žadatel vychází z plánovaných aktivit</a:t>
            </a:r>
            <a:r>
              <a:rPr lang="cs-CZ" sz="1800"/>
              <a:t>, </a:t>
            </a:r>
            <a:r>
              <a:rPr lang="cs-CZ" sz="1800" b="1"/>
              <a:t>zaměření projektu a jeho rozpočtu</a:t>
            </a:r>
            <a:r>
              <a:rPr lang="cs-CZ" sz="1800"/>
              <a:t>, nelze je libovolně měnit.</a:t>
            </a:r>
          </a:p>
          <a:p>
            <a:pPr lvl="1">
              <a:lnSpc>
                <a:spcPct val="100000"/>
              </a:lnSpc>
              <a:spcBef>
                <a:spcPts val="1200"/>
              </a:spcBef>
            </a:pPr>
            <a:r>
              <a:rPr lang="cs-CZ" sz="1800"/>
              <a:t>Jsou součástí právního aktu, </a:t>
            </a:r>
            <a:r>
              <a:rPr lang="cs-CZ" sz="1800" b="1"/>
              <a:t>na jejich neplnění jsou navázány sankce</a:t>
            </a:r>
            <a:r>
              <a:rPr lang="cs-CZ" sz="1800"/>
              <a:t> (výše sankcí viz Obecná část pravidel pro žadatele a příjemce, kap. 18.1.1).</a:t>
            </a:r>
          </a:p>
          <a:p>
            <a:pPr lvl="1">
              <a:lnSpc>
                <a:spcPct val="100000"/>
              </a:lnSpc>
              <a:spcBef>
                <a:spcPts val="1200"/>
              </a:spcBef>
            </a:pPr>
            <a:r>
              <a:rPr lang="cs-CZ" sz="1800"/>
              <a:t>Indikátor není relevantní </a:t>
            </a:r>
          </a:p>
          <a:p>
            <a:pPr marL="414000" lvl="1" indent="0">
              <a:lnSpc>
                <a:spcPct val="100000"/>
              </a:lnSpc>
              <a:spcBef>
                <a:spcPts val="1200"/>
              </a:spcBef>
              <a:buNone/>
            </a:pPr>
            <a:r>
              <a:rPr lang="cs-CZ" sz="1800"/>
              <a:t>     – cílová hodnota 0.</a:t>
            </a:r>
          </a:p>
          <a:p>
            <a:pPr lvl="1">
              <a:lnSpc>
                <a:spcPct val="100000"/>
              </a:lnSpc>
              <a:spcBef>
                <a:spcPts val="1200"/>
              </a:spcBef>
            </a:pPr>
            <a:r>
              <a:rPr lang="cs-CZ" sz="1800"/>
              <a:t>Výchozí hodnota indikátorů povinných k naplnění – vždy 0</a:t>
            </a:r>
            <a:r>
              <a:rPr lang="cs-CZ" sz="1400"/>
              <a:t>.</a:t>
            </a:r>
          </a:p>
          <a:p>
            <a:endParaRPr lang="cs-CZ" sz="1600" b="1" u="sng" cap="all" dirty="0"/>
          </a:p>
        </p:txBody>
      </p:sp>
      <p:sp>
        <p:nvSpPr>
          <p:cNvPr id="5" name="Zástupný symbol pro obsah 3">
            <a:extLst>
              <a:ext uri="{FF2B5EF4-FFF2-40B4-BE49-F238E27FC236}">
                <a16:creationId xmlns="" xmlns:a16="http://schemas.microsoft.com/office/drawing/2014/main" id="{DD5B548E-1E24-42EC-9B3D-C21AEA7C5C62}"/>
              </a:ext>
            </a:extLst>
          </p:cNvPr>
          <p:cNvSpPr txBox="1">
            <a:spLocks/>
          </p:cNvSpPr>
          <p:nvPr/>
        </p:nvSpPr>
        <p:spPr>
          <a:xfrm>
            <a:off x="5951984" y="674914"/>
            <a:ext cx="4608512" cy="523965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cap="all" dirty="0">
                <a:solidFill>
                  <a:schemeClr val="tx1"/>
                </a:solidFill>
              </a:rPr>
              <a:t>Indikátory povinné k vykazování</a:t>
            </a:r>
          </a:p>
          <a:p>
            <a:pPr marL="742950" lvl="1" indent="-285750">
              <a:spcBef>
                <a:spcPts val="600"/>
              </a:spcBef>
              <a:buFont typeface="Arial" panose="020B0604020202020204" pitchFamily="34" charset="0"/>
              <a:buChar char="•"/>
            </a:pPr>
            <a:r>
              <a:rPr lang="cs-CZ" dirty="0"/>
              <a:t>Žadatel má povinnost </a:t>
            </a:r>
            <a:r>
              <a:rPr lang="cs-CZ" b="1" dirty="0"/>
              <a:t>sledovat dosažené cílové hodnoty</a:t>
            </a:r>
            <a:r>
              <a:rPr lang="cs-CZ" dirty="0"/>
              <a:t> u všech relevantních indikátorů.</a:t>
            </a:r>
          </a:p>
          <a:p>
            <a:pPr marL="742950" lvl="1" indent="-285750">
              <a:spcBef>
                <a:spcPts val="600"/>
              </a:spcBef>
              <a:buFont typeface="Arial" panose="020B0604020202020204" pitchFamily="34" charset="0"/>
              <a:buChar char="•"/>
            </a:pPr>
            <a:r>
              <a:rPr lang="cs-CZ" dirty="0"/>
              <a:t>Na neplnění indikátorů povinných k vykazování </a:t>
            </a:r>
            <a:r>
              <a:rPr lang="cs-CZ" b="1" dirty="0"/>
              <a:t>nebude navázána sankce</a:t>
            </a:r>
            <a:r>
              <a:rPr lang="cs-CZ" dirty="0"/>
              <a:t> v právním aktu.</a:t>
            </a:r>
          </a:p>
          <a:p>
            <a:pPr marL="742950" lvl="1" indent="-285750">
              <a:spcBef>
                <a:spcPts val="600"/>
              </a:spcBef>
              <a:buFont typeface="Arial" panose="020B0604020202020204" pitchFamily="34" charset="0"/>
              <a:buChar char="•"/>
            </a:pPr>
            <a:r>
              <a:rPr lang="cs-CZ" dirty="0"/>
              <a:t>Pokud je indikátor nerelevantní </a:t>
            </a:r>
          </a:p>
          <a:p>
            <a:pPr marL="414000" lvl="1">
              <a:spcBef>
                <a:spcPts val="600"/>
              </a:spcBef>
            </a:pPr>
            <a:r>
              <a:rPr lang="cs-CZ" dirty="0"/>
              <a:t>     – cílová hodnota 0.</a:t>
            </a:r>
          </a:p>
          <a:p>
            <a:pPr marL="742950" lvl="1" indent="-285750">
              <a:spcBef>
                <a:spcPts val="600"/>
              </a:spcBef>
              <a:buFont typeface="Arial" panose="020B0604020202020204" pitchFamily="34" charset="0"/>
              <a:buChar char="•"/>
            </a:pPr>
            <a:r>
              <a:rPr lang="cs-CZ" dirty="0"/>
              <a:t>U výsledkových indikátorů, které se </a:t>
            </a:r>
            <a:r>
              <a:rPr lang="cs-CZ" b="1" dirty="0"/>
              <a:t>týkají účastníků</a:t>
            </a:r>
            <a:r>
              <a:rPr lang="cs-CZ" dirty="0"/>
              <a:t> žadatel uvede vždy cílovou hodnotu 0. </a:t>
            </a:r>
          </a:p>
          <a:p>
            <a:pPr marL="742950" lvl="1" indent="-285750">
              <a:spcBef>
                <a:spcPts val="600"/>
              </a:spcBef>
              <a:buFont typeface="Arial" panose="020B0604020202020204" pitchFamily="34" charset="0"/>
              <a:buChar char="•"/>
            </a:pPr>
            <a:r>
              <a:rPr lang="cs-CZ" dirty="0"/>
              <a:t>Výchozí hodnota indikátorů povinných k vykazování – vždy 0.</a:t>
            </a:r>
          </a:p>
          <a:p>
            <a:pPr lvl="1"/>
            <a:endParaRPr lang="cs-CZ" sz="1400" dirty="0"/>
          </a:p>
        </p:txBody>
      </p:sp>
    </p:spTree>
    <p:extLst>
      <p:ext uri="{BB962C8B-B14F-4D97-AF65-F5344CB8AC3E}">
        <p14:creationId xmlns:p14="http://schemas.microsoft.com/office/powerpoint/2010/main" val="2542060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A9E2EDB-350A-4D08-9085-171D549014E3}"/>
              </a:ext>
            </a:extLst>
          </p:cNvPr>
          <p:cNvSpPr>
            <a:spLocks noGrp="1"/>
          </p:cNvSpPr>
          <p:nvPr>
            <p:ph type="title"/>
          </p:nvPr>
        </p:nvSpPr>
        <p:spPr>
          <a:xfrm>
            <a:off x="838200" y="101600"/>
            <a:ext cx="10515600" cy="769257"/>
          </a:xfrm>
        </p:spPr>
        <p:txBody>
          <a:bodyPr/>
          <a:lstStyle/>
          <a:p>
            <a:pPr algn="ctr"/>
            <a:r>
              <a:rPr lang="cs-CZ" b="1" dirty="0">
                <a:latin typeface="Corbel" panose="020B0503020204020204" pitchFamily="34" charset="0"/>
              </a:rPr>
              <a:t>Horizontální principy</a:t>
            </a:r>
          </a:p>
        </p:txBody>
      </p:sp>
      <p:pic>
        <p:nvPicPr>
          <p:cNvPr id="4" name="Picture 2">
            <a:extLst>
              <a:ext uri="{FF2B5EF4-FFF2-40B4-BE49-F238E27FC236}">
                <a16:creationId xmlns="" xmlns:a16="http://schemas.microsoft.com/office/drawing/2014/main" id="{319B0592-AAFB-4ECD-A953-6AE0724F8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152" y="870403"/>
            <a:ext cx="9374277" cy="526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 xmlns:a16="http://schemas.microsoft.com/office/drawing/2014/main" id="{49DCFC51-EF04-4CFE-9702-6F448DAB341B}"/>
              </a:ext>
            </a:extLst>
          </p:cNvPr>
          <p:cNvSpPr/>
          <p:nvPr/>
        </p:nvSpPr>
        <p:spPr>
          <a:xfrm>
            <a:off x="85137" y="6130591"/>
            <a:ext cx="11685949" cy="707886"/>
          </a:xfrm>
          <a:prstGeom prst="rect">
            <a:avLst/>
          </a:prstGeom>
        </p:spPr>
        <p:txBody>
          <a:bodyPr wrap="square">
            <a:spAutoFit/>
          </a:bodyPr>
          <a:lstStyle/>
          <a:p>
            <a:pPr marL="342900" indent="-342900">
              <a:spcBef>
                <a:spcPts val="0"/>
              </a:spcBef>
              <a:buFont typeface="Arial" panose="020B0604020202020204" pitchFamily="34" charset="0"/>
              <a:buChar char="•"/>
            </a:pPr>
            <a:r>
              <a:rPr lang="cs-CZ" sz="2000" dirty="0">
                <a:latin typeface="Corbel" panose="020B0503020204020204" pitchFamily="34" charset="0"/>
              </a:rPr>
              <a:t>Nutno vyplnit všechny tři horizontální principy výběrem ze seznamu, případně popisem a odůvodněním.</a:t>
            </a:r>
          </a:p>
          <a:p>
            <a:pPr marL="342900" indent="-342900">
              <a:spcBef>
                <a:spcPts val="0"/>
              </a:spcBef>
              <a:buFont typeface="Arial" panose="020B0604020202020204" pitchFamily="34" charset="0"/>
              <a:buChar char="•"/>
            </a:pPr>
            <a:r>
              <a:rPr lang="cs-CZ" sz="2000" dirty="0">
                <a:latin typeface="Corbel" panose="020B0503020204020204" pitchFamily="34" charset="0"/>
              </a:rPr>
              <a:t>Nutno průběžně ukládat jednotlivé řádky.</a:t>
            </a:r>
          </a:p>
        </p:txBody>
      </p:sp>
    </p:spTree>
    <p:extLst>
      <p:ext uri="{BB962C8B-B14F-4D97-AF65-F5344CB8AC3E}">
        <p14:creationId xmlns:p14="http://schemas.microsoft.com/office/powerpoint/2010/main" val="882688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63574C2-3323-4640-A5DF-B273E556272B}"/>
              </a:ext>
            </a:extLst>
          </p:cNvPr>
          <p:cNvSpPr>
            <a:spLocks noGrp="1"/>
          </p:cNvSpPr>
          <p:nvPr>
            <p:ph type="title"/>
          </p:nvPr>
        </p:nvSpPr>
        <p:spPr>
          <a:xfrm>
            <a:off x="838200" y="116114"/>
            <a:ext cx="10515600" cy="899885"/>
          </a:xfrm>
        </p:spPr>
        <p:txBody>
          <a:bodyPr>
            <a:normAutofit/>
          </a:bodyPr>
          <a:lstStyle/>
          <a:p>
            <a:pPr algn="ctr"/>
            <a:r>
              <a:rPr lang="cs-CZ" b="1" dirty="0">
                <a:latin typeface="Corbel" panose="020B0503020204020204" pitchFamily="34" charset="0"/>
              </a:rPr>
              <a:t>Klíčové aktivity</a:t>
            </a:r>
          </a:p>
        </p:txBody>
      </p:sp>
      <p:pic>
        <p:nvPicPr>
          <p:cNvPr id="4" name="Picture 2" descr="C:\Users\michaela.sedlackova\Desktop\Klíčová aktivita.PNG">
            <a:extLst>
              <a:ext uri="{FF2B5EF4-FFF2-40B4-BE49-F238E27FC236}">
                <a16:creationId xmlns="" xmlns:a16="http://schemas.microsoft.com/office/drawing/2014/main" id="{35C8EA09-7F3B-439D-9AC8-6A5BC6B88A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783" y="853168"/>
            <a:ext cx="10515600" cy="552793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 xmlns:a16="http://schemas.microsoft.com/office/drawing/2014/main" id="{886535AD-74F9-47E8-BBED-A90BC1DB3926}"/>
              </a:ext>
            </a:extLst>
          </p:cNvPr>
          <p:cNvSpPr/>
          <p:nvPr/>
        </p:nvSpPr>
        <p:spPr>
          <a:xfrm>
            <a:off x="188686" y="6257835"/>
            <a:ext cx="12003314" cy="646331"/>
          </a:xfrm>
          <a:prstGeom prst="rect">
            <a:avLst/>
          </a:prstGeom>
        </p:spPr>
        <p:txBody>
          <a:bodyPr wrap="square">
            <a:spAutoFit/>
          </a:bodyPr>
          <a:lstStyle/>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p:txBody>
      </p:sp>
    </p:spTree>
    <p:extLst>
      <p:ext uri="{BB962C8B-B14F-4D97-AF65-F5344CB8AC3E}">
        <p14:creationId xmlns:p14="http://schemas.microsoft.com/office/powerpoint/2010/main" val="2637407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FE7E5F4-2DA9-44A3-BE67-69A368713F17}"/>
              </a:ext>
            </a:extLst>
          </p:cNvPr>
          <p:cNvSpPr>
            <a:spLocks noGrp="1"/>
          </p:cNvSpPr>
          <p:nvPr>
            <p:ph type="title"/>
          </p:nvPr>
        </p:nvSpPr>
        <p:spPr>
          <a:xfrm>
            <a:off x="838200" y="365126"/>
            <a:ext cx="10515600" cy="679904"/>
          </a:xfrm>
        </p:spPr>
        <p:txBody>
          <a:bodyPr>
            <a:normAutofit fontScale="90000"/>
          </a:bodyPr>
          <a:lstStyle/>
          <a:p>
            <a:pPr algn="ctr"/>
            <a:r>
              <a:rPr lang="cs-CZ" b="1" dirty="0">
                <a:latin typeface="+mn-lt"/>
              </a:rPr>
              <a:t>Cílová skupina</a:t>
            </a:r>
          </a:p>
        </p:txBody>
      </p:sp>
      <p:sp>
        <p:nvSpPr>
          <p:cNvPr id="3" name="Zástupný symbol pro obsah 2">
            <a:extLst>
              <a:ext uri="{FF2B5EF4-FFF2-40B4-BE49-F238E27FC236}">
                <a16:creationId xmlns="" xmlns:a16="http://schemas.microsoft.com/office/drawing/2014/main" id="{F3F3939B-6855-4E27-83AC-FBD8E481E3C7}"/>
              </a:ext>
            </a:extLst>
          </p:cNvPr>
          <p:cNvSpPr>
            <a:spLocks noGrp="1"/>
          </p:cNvSpPr>
          <p:nvPr>
            <p:ph idx="1"/>
          </p:nvPr>
        </p:nvSpPr>
        <p:spPr/>
        <p:txBody>
          <a:bodyPr/>
          <a:lstStyle/>
          <a:p>
            <a:endParaRPr lang="cs-CZ"/>
          </a:p>
        </p:txBody>
      </p:sp>
      <p:pic>
        <p:nvPicPr>
          <p:cNvPr id="4" name="Picture 3" descr="C:\Users\michaela.sedlackova\Desktop\Cílová skupina.PNG">
            <a:extLst>
              <a:ext uri="{FF2B5EF4-FFF2-40B4-BE49-F238E27FC236}">
                <a16:creationId xmlns="" xmlns:a16="http://schemas.microsoft.com/office/drawing/2014/main" id="{85F5D995-8852-4264-B523-88E07958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06" y="1045030"/>
            <a:ext cx="11169187" cy="538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18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333A048-1C64-43DB-BC7D-5A20D94EC7BE}"/>
              </a:ext>
            </a:extLst>
          </p:cNvPr>
          <p:cNvSpPr>
            <a:spLocks noGrp="1"/>
          </p:cNvSpPr>
          <p:nvPr>
            <p:ph type="title"/>
          </p:nvPr>
        </p:nvSpPr>
        <p:spPr>
          <a:xfrm>
            <a:off x="838200" y="365126"/>
            <a:ext cx="10515600" cy="564923"/>
          </a:xfrm>
        </p:spPr>
        <p:txBody>
          <a:bodyPr>
            <a:normAutofit fontScale="90000"/>
          </a:bodyPr>
          <a:lstStyle/>
          <a:p>
            <a:pPr algn="ctr"/>
            <a:r>
              <a:rPr lang="cs-CZ" b="1" dirty="0">
                <a:latin typeface="Corbel" panose="020B0503020204020204" pitchFamily="34" charset="0"/>
              </a:rPr>
              <a:t>Umístění</a:t>
            </a:r>
          </a:p>
        </p:txBody>
      </p:sp>
      <p:sp>
        <p:nvSpPr>
          <p:cNvPr id="3" name="Zástupný symbol pro obsah 2">
            <a:extLst>
              <a:ext uri="{FF2B5EF4-FFF2-40B4-BE49-F238E27FC236}">
                <a16:creationId xmlns="" xmlns:a16="http://schemas.microsoft.com/office/drawing/2014/main" id="{900B72AB-91EA-458B-8FF1-0DA4E77CC734}"/>
              </a:ext>
            </a:extLst>
          </p:cNvPr>
          <p:cNvSpPr>
            <a:spLocks noGrp="1"/>
          </p:cNvSpPr>
          <p:nvPr>
            <p:ph idx="1"/>
          </p:nvPr>
        </p:nvSpPr>
        <p:spPr/>
        <p:txBody>
          <a:bodyPr/>
          <a:lstStyle/>
          <a:p>
            <a:endParaRPr lang="cs-CZ"/>
          </a:p>
        </p:txBody>
      </p:sp>
      <p:pic>
        <p:nvPicPr>
          <p:cNvPr id="4" name="Picture 2" descr="C:\Users\michaela.sedlackova\Desktop\Umístění.PNG">
            <a:extLst>
              <a:ext uri="{FF2B5EF4-FFF2-40B4-BE49-F238E27FC236}">
                <a16:creationId xmlns="" xmlns:a16="http://schemas.microsoft.com/office/drawing/2014/main" id="{C9D2C8BA-0923-4C25-9A22-8D9E71F5B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4" y="930049"/>
            <a:ext cx="10833239" cy="57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1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7AC6354-EBCB-4EA0-88B7-BF911E23B9BF}"/>
              </a:ext>
            </a:extLst>
          </p:cNvPr>
          <p:cNvSpPr>
            <a:spLocks noGrp="1"/>
          </p:cNvSpPr>
          <p:nvPr>
            <p:ph type="title"/>
          </p:nvPr>
        </p:nvSpPr>
        <p:spPr>
          <a:xfrm>
            <a:off x="838200" y="1"/>
            <a:ext cx="10515600" cy="595086"/>
          </a:xfrm>
        </p:spPr>
        <p:txBody>
          <a:bodyPr>
            <a:normAutofit/>
          </a:bodyPr>
          <a:lstStyle/>
          <a:p>
            <a:r>
              <a:rPr lang="cs-CZ" sz="2800" b="1" dirty="0"/>
              <a:t>Míra podpory – rozpad zdrojů financování</a:t>
            </a:r>
          </a:p>
        </p:txBody>
      </p:sp>
      <p:graphicFrame>
        <p:nvGraphicFramePr>
          <p:cNvPr id="6" name="Zástupný symbol pro obsah 5">
            <a:extLst>
              <a:ext uri="{FF2B5EF4-FFF2-40B4-BE49-F238E27FC236}">
                <a16:creationId xmlns="" xmlns:a16="http://schemas.microsoft.com/office/drawing/2014/main" id="{6EC7E495-0562-41BD-96F7-932927E9F7E5}"/>
              </a:ext>
            </a:extLst>
          </p:cNvPr>
          <p:cNvGraphicFramePr>
            <a:graphicFrameLocks noGrp="1"/>
          </p:cNvGraphicFramePr>
          <p:nvPr>
            <p:ph idx="1"/>
            <p:extLst>
              <p:ext uri="{D42A27DB-BD31-4B8C-83A1-F6EECF244321}">
                <p14:modId xmlns:p14="http://schemas.microsoft.com/office/powerpoint/2010/main" val="2984516528"/>
              </p:ext>
            </p:extLst>
          </p:nvPr>
        </p:nvGraphicFramePr>
        <p:xfrm>
          <a:off x="838200" y="783161"/>
          <a:ext cx="10515599" cy="6312687"/>
        </p:xfrm>
        <a:graphic>
          <a:graphicData uri="http://schemas.openxmlformats.org/drawingml/2006/table">
            <a:tbl>
              <a:tblPr firstRow="1" bandRow="1">
                <a:tableStyleId>{5C22544A-7EE6-4342-B048-85BDC9FD1C3A}</a:tableStyleId>
              </a:tblPr>
              <a:tblGrid>
                <a:gridCol w="4789190">
                  <a:extLst>
                    <a:ext uri="{9D8B030D-6E8A-4147-A177-3AD203B41FA5}">
                      <a16:colId xmlns="" xmlns:a16="http://schemas.microsoft.com/office/drawing/2014/main" val="1216720355"/>
                    </a:ext>
                  </a:extLst>
                </a:gridCol>
                <a:gridCol w="2312102">
                  <a:extLst>
                    <a:ext uri="{9D8B030D-6E8A-4147-A177-3AD203B41FA5}">
                      <a16:colId xmlns="" xmlns:a16="http://schemas.microsoft.com/office/drawing/2014/main" val="1169663112"/>
                    </a:ext>
                  </a:extLst>
                </a:gridCol>
                <a:gridCol w="1985568">
                  <a:extLst>
                    <a:ext uri="{9D8B030D-6E8A-4147-A177-3AD203B41FA5}">
                      <a16:colId xmlns="" xmlns:a16="http://schemas.microsoft.com/office/drawing/2014/main" val="2581819553"/>
                    </a:ext>
                  </a:extLst>
                </a:gridCol>
                <a:gridCol w="1428739">
                  <a:extLst>
                    <a:ext uri="{9D8B030D-6E8A-4147-A177-3AD203B41FA5}">
                      <a16:colId xmlns="" xmlns:a16="http://schemas.microsoft.com/office/drawing/2014/main" val="3984637603"/>
                    </a:ext>
                  </a:extLst>
                </a:gridCol>
              </a:tblGrid>
              <a:tr h="249831">
                <a:tc>
                  <a:txBody>
                    <a:bodyPr/>
                    <a:lstStyle/>
                    <a:p>
                      <a:pPr marL="36195" marR="36195" algn="ctr">
                        <a:spcBef>
                          <a:spcPts val="300"/>
                        </a:spcBef>
                        <a:spcAft>
                          <a:spcPts val="0"/>
                        </a:spcAft>
                      </a:pPr>
                      <a:r>
                        <a:rPr lang="cs-CZ" sz="1600" dirty="0">
                          <a:effectLst/>
                        </a:rPr>
                        <a:t>Typ příjemce dle pravidel spolufinancování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Evropský podíl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a:effectLst/>
                        </a:rPr>
                        <a:t>Příjemce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Státní rozpočet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extLst>
                  <a:ext uri="{0D108BD9-81ED-4DB2-BD59-A6C34878D82A}">
                    <a16:rowId xmlns="" xmlns:a16="http://schemas.microsoft.com/office/drawing/2014/main" val="3008162440"/>
                  </a:ext>
                </a:extLst>
              </a:tr>
              <a:tr h="526141">
                <a:tc>
                  <a:txBody>
                    <a:bodyPr/>
                    <a:lstStyle/>
                    <a:p>
                      <a:pPr marL="36195" marR="36195">
                        <a:spcBef>
                          <a:spcPts val="300"/>
                        </a:spcBef>
                        <a:spcAft>
                          <a:spcPts val="0"/>
                        </a:spcAft>
                      </a:pPr>
                      <a:r>
                        <a:rPr lang="cs-CZ" sz="1500">
                          <a:effectLst/>
                          <a:latin typeface="Corbel" panose="020B0503020204020204" pitchFamily="34" charset="0"/>
                        </a:rPr>
                        <a:t>Školy a školská zařízení zřizovaná ministerstvy dle školského zákona (č. 561/2004 Sb.)</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 xmlns:a16="http://schemas.microsoft.com/office/drawing/2014/main" val="4087409353"/>
                  </a:ext>
                </a:extLst>
              </a:tr>
              <a:tr h="830317">
                <a:tc>
                  <a:txBody>
                    <a:bodyPr/>
                    <a:lstStyle/>
                    <a:p>
                      <a:pPr marL="36195" marR="36195" lvl="0" indent="0" algn="l" defTabSz="914400" rtl="0" eaLnBrk="1" fontAlgn="auto" latinLnBrk="0" hangingPunct="1">
                        <a:lnSpc>
                          <a:spcPct val="100000"/>
                        </a:lnSpc>
                        <a:spcBef>
                          <a:spcPts val="300"/>
                        </a:spcBef>
                        <a:spcAft>
                          <a:spcPts val="0"/>
                        </a:spcAft>
                        <a:buClrTx/>
                        <a:buSzTx/>
                        <a:buFontTx/>
                        <a:buNone/>
                        <a:tabLst/>
                        <a:defRPr/>
                      </a:pPr>
                      <a:r>
                        <a:rPr lang="cs-CZ" sz="1500" dirty="0">
                          <a:effectLst/>
                          <a:latin typeface="Corbel" panose="020B0503020204020204" pitchFamily="34" charset="0"/>
                        </a:rPr>
                        <a:t>Obce, Dobrovolné svazky obcí</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500" dirty="0">
                          <a:effectLst/>
                          <a:latin typeface="Corbel" panose="020B0503020204020204" pitchFamily="34" charset="0"/>
                        </a:rPr>
                        <a:t>Příspěvkové organizace zřizované kraji a obcemi (s výjimkou škol a školských zařízení)</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 xmlns:a16="http://schemas.microsoft.com/office/drawing/2014/main" val="106955342"/>
                  </a:ext>
                </a:extLst>
              </a:tr>
              <a:tr h="526141">
                <a:tc>
                  <a:txBody>
                    <a:bodyPr/>
                    <a:lstStyle/>
                    <a:p>
                      <a:pPr marL="36195" marR="36195">
                        <a:spcBef>
                          <a:spcPts val="300"/>
                        </a:spcBef>
                        <a:spcAft>
                          <a:spcPts val="0"/>
                        </a:spcAft>
                      </a:pPr>
                      <a:r>
                        <a:rPr lang="cs-CZ" sz="1500">
                          <a:effectLst/>
                          <a:latin typeface="Corbel" panose="020B0503020204020204" pitchFamily="34" charset="0"/>
                        </a:rPr>
                        <a:t>Právnické osoby vykonávající činnost škol a školských zařízení (zapsané ve školském rejstříku)</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 xmlns:a16="http://schemas.microsoft.com/office/drawing/2014/main" val="2756133742"/>
                  </a:ext>
                </a:extLst>
              </a:tr>
              <a:tr h="1670313">
                <a:tc>
                  <a:txBody>
                    <a:bodyPr/>
                    <a:lstStyle/>
                    <a:p>
                      <a:pPr marL="36195" marR="36195">
                        <a:spcBef>
                          <a:spcPts val="300"/>
                        </a:spcBef>
                        <a:spcAft>
                          <a:spcPts val="0"/>
                        </a:spcAft>
                      </a:pPr>
                      <a:r>
                        <a:rPr lang="cs-CZ" sz="1500" dirty="0">
                          <a:effectLst/>
                          <a:latin typeface="Corbel" panose="020B0503020204020204" pitchFamily="34" charset="0"/>
                        </a:rPr>
                        <a:t>Soukromoprávní subjekty vykonávající veřejně prospěšnou činnost</a:t>
                      </a:r>
                    </a:p>
                    <a:p>
                      <a:pPr marL="36195" marR="36195">
                        <a:spcBef>
                          <a:spcPts val="300"/>
                        </a:spcBef>
                        <a:spcAft>
                          <a:spcPts val="0"/>
                        </a:spcAft>
                      </a:pPr>
                      <a:r>
                        <a:rPr lang="cs-CZ" sz="1500" dirty="0">
                          <a:effectLst/>
                          <a:latin typeface="Corbel" panose="020B0503020204020204" pitchFamily="34" charset="0"/>
                        </a:rPr>
                        <a:t>Obecně prospěšné společnosti, Spolky, Ústavy, Církve a náboženské společnosti, Nadace a nadační fondy, Místní akční skupiny, Hospodářská komora, Agrární komora </a:t>
                      </a:r>
                    </a:p>
                    <a:p>
                      <a:pPr marL="36195" marR="36195">
                        <a:spcBef>
                          <a:spcPts val="300"/>
                        </a:spcBef>
                        <a:spcAft>
                          <a:spcPts val="0"/>
                        </a:spcAft>
                      </a:pPr>
                      <a:r>
                        <a:rPr lang="cs-CZ" sz="1500" dirty="0">
                          <a:effectLst/>
                          <a:latin typeface="Corbel" panose="020B0503020204020204" pitchFamily="34" charset="0"/>
                        </a:rPr>
                        <a:t>Svazy, asociace </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 xmlns:a16="http://schemas.microsoft.com/office/drawing/2014/main" val="3295096606"/>
                  </a:ext>
                </a:extLst>
              </a:tr>
              <a:tr h="2272095">
                <a:tc>
                  <a:txBody>
                    <a:bodyPr/>
                    <a:lstStyle/>
                    <a:p>
                      <a:pPr marL="0" marR="36195">
                        <a:spcBef>
                          <a:spcPts val="0"/>
                        </a:spcBef>
                        <a:spcAft>
                          <a:spcPts val="0"/>
                        </a:spcAft>
                      </a:pPr>
                      <a:r>
                        <a:rPr lang="cs-CZ" sz="1500" dirty="0">
                          <a:effectLst/>
                          <a:latin typeface="Corbel" panose="020B0503020204020204" pitchFamily="34" charset="0"/>
                        </a:rPr>
                        <a:t>Ostatní subjekty neobsažené ve výše uvedených kategoriích:</a:t>
                      </a:r>
                    </a:p>
                    <a:p>
                      <a:pPr marL="0" marR="36195">
                        <a:spcBef>
                          <a:spcPts val="0"/>
                        </a:spcBef>
                        <a:spcAft>
                          <a:spcPts val="0"/>
                        </a:spcAft>
                      </a:pPr>
                      <a:r>
                        <a:rPr lang="cs-CZ" sz="1500" dirty="0">
                          <a:effectLst/>
                          <a:latin typeface="Corbel" panose="020B0503020204020204" pitchFamily="34" charset="0"/>
                        </a:rPr>
                        <a:t>Obchodní společnosti: veřejná obchodní společnost , komanditní společnost, společnost s ručením omezeným , akciová společnost, evropská společnost , evropské hospodářské zájmové sdružení</a:t>
                      </a:r>
                    </a:p>
                    <a:p>
                      <a:pPr marL="0" marR="36195" lvl="0" indent="0" algn="l" defTabSz="914400" rtl="0" eaLnBrk="1" fontAlgn="auto" latinLnBrk="0" hangingPunct="1">
                        <a:lnSpc>
                          <a:spcPct val="100000"/>
                        </a:lnSpc>
                        <a:spcBef>
                          <a:spcPts val="0"/>
                        </a:spcBef>
                        <a:spcAft>
                          <a:spcPts val="0"/>
                        </a:spcAft>
                        <a:buClrTx/>
                        <a:buSzTx/>
                        <a:buFontTx/>
                        <a:buNone/>
                        <a:tabLst/>
                        <a:defRPr/>
                      </a:pPr>
                      <a:r>
                        <a:rPr lang="cs-CZ" sz="1500" dirty="0">
                          <a:effectLst/>
                          <a:latin typeface="Corbel" panose="020B0503020204020204" pitchFamily="34" charset="0"/>
                        </a:rPr>
                        <a:t>Státní podniky, OSVČ, Profesní komory</a:t>
                      </a:r>
                    </a:p>
                    <a:p>
                      <a:pPr marL="0" marR="36195">
                        <a:spcBef>
                          <a:spcPts val="0"/>
                        </a:spcBef>
                        <a:spcAft>
                          <a:spcPts val="0"/>
                        </a:spcAft>
                      </a:pPr>
                      <a:r>
                        <a:rPr lang="cs-CZ" sz="1500" dirty="0">
                          <a:effectLst/>
                          <a:latin typeface="Corbel" panose="020B0503020204020204" pitchFamily="34" charset="0"/>
                        </a:rPr>
                        <a:t>Družstva: družstvo, sociální družstvo, evropská družstevní společnost</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dirty="0">
                          <a:effectLst/>
                          <a:latin typeface="Corbel" panose="020B0503020204020204" pitchFamily="34" charset="0"/>
                        </a:rPr>
                        <a:t>0 %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 xmlns:a16="http://schemas.microsoft.com/office/drawing/2014/main" val="3205446827"/>
                  </a:ext>
                </a:extLst>
              </a:tr>
            </a:tbl>
          </a:graphicData>
        </a:graphic>
      </p:graphicFrame>
    </p:spTree>
    <p:extLst>
      <p:ext uri="{BB962C8B-B14F-4D97-AF65-F5344CB8AC3E}">
        <p14:creationId xmlns:p14="http://schemas.microsoft.com/office/powerpoint/2010/main" val="1627490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38519E0-BE84-4724-98A3-5167664F8D7D}"/>
              </a:ext>
            </a:extLst>
          </p:cNvPr>
          <p:cNvSpPr>
            <a:spLocks noGrp="1"/>
          </p:cNvSpPr>
          <p:nvPr>
            <p:ph type="title"/>
          </p:nvPr>
        </p:nvSpPr>
        <p:spPr>
          <a:xfrm>
            <a:off x="838200" y="365126"/>
            <a:ext cx="10515600" cy="796018"/>
          </a:xfrm>
        </p:spPr>
        <p:txBody>
          <a:bodyPr/>
          <a:lstStyle/>
          <a:p>
            <a:pPr algn="ctr"/>
            <a:r>
              <a:rPr lang="cs-CZ" b="1" dirty="0">
                <a:latin typeface="Corbel" panose="020B0503020204020204" pitchFamily="34" charset="0"/>
              </a:rPr>
              <a:t>Subjekty projektu</a:t>
            </a:r>
          </a:p>
        </p:txBody>
      </p:sp>
      <p:sp>
        <p:nvSpPr>
          <p:cNvPr id="3" name="Zástupný symbol pro obsah 2">
            <a:extLst>
              <a:ext uri="{FF2B5EF4-FFF2-40B4-BE49-F238E27FC236}">
                <a16:creationId xmlns="" xmlns:a16="http://schemas.microsoft.com/office/drawing/2014/main" id="{E49999E1-994F-49CC-AF8B-0229F832D94B}"/>
              </a:ext>
            </a:extLst>
          </p:cNvPr>
          <p:cNvSpPr>
            <a:spLocks noGrp="1"/>
          </p:cNvSpPr>
          <p:nvPr>
            <p:ph idx="1"/>
          </p:nvPr>
        </p:nvSpPr>
        <p:spPr/>
        <p:txBody>
          <a:bodyPr/>
          <a:lstStyle/>
          <a:p>
            <a:endParaRPr lang="cs-CZ"/>
          </a:p>
        </p:txBody>
      </p:sp>
      <p:pic>
        <p:nvPicPr>
          <p:cNvPr id="4" name="Picture 2">
            <a:extLst>
              <a:ext uri="{FF2B5EF4-FFF2-40B4-BE49-F238E27FC236}">
                <a16:creationId xmlns="" xmlns:a16="http://schemas.microsoft.com/office/drawing/2014/main" id="{742803F2-AF98-4EF2-8676-9E480296B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2" y="1161144"/>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 xmlns:a16="http://schemas.microsoft.com/office/drawing/2014/main" id="{BE59B272-677A-4221-870E-7C78A23557A6}"/>
              </a:ext>
            </a:extLst>
          </p:cNvPr>
          <p:cNvSpPr txBox="1">
            <a:spLocks/>
          </p:cNvSpPr>
          <p:nvPr/>
        </p:nvSpPr>
        <p:spPr>
          <a:xfrm>
            <a:off x="7185564" y="1161144"/>
            <a:ext cx="2646039" cy="545896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dirty="0">
                <a:solidFill>
                  <a:schemeClr val="tx1"/>
                </a:solidFill>
              </a:rPr>
              <a:t>Vybrat Typ subjektu.</a:t>
            </a:r>
          </a:p>
          <a:p>
            <a:r>
              <a:rPr lang="cs-CZ" sz="1400" dirty="0">
                <a:solidFill>
                  <a:schemeClr val="tx1"/>
                </a:solidFill>
              </a:rPr>
              <a:t>Nejdůležitější je typ </a:t>
            </a:r>
          </a:p>
          <a:p>
            <a:endParaRPr lang="cs-CZ" sz="1400" dirty="0">
              <a:solidFill>
                <a:schemeClr val="tx1"/>
              </a:solidFill>
            </a:endParaRPr>
          </a:p>
          <a:p>
            <a:endParaRPr lang="cs-CZ" sz="1400" dirty="0">
              <a:solidFill>
                <a:schemeClr val="tx1"/>
              </a:solidFill>
            </a:endParaRPr>
          </a:p>
          <a:p>
            <a:r>
              <a:rPr lang="cs-CZ" sz="1400" dirty="0">
                <a:solidFill>
                  <a:schemeClr val="tx1"/>
                </a:solidFill>
              </a:rPr>
              <a:t>Po zadání subjektu typu Žadatel/příjemce se zpřístupní záložka Rozpočet.</a:t>
            </a:r>
          </a:p>
          <a:p>
            <a:r>
              <a:rPr lang="cs-CZ" sz="1400" dirty="0">
                <a:solidFill>
                  <a:schemeClr val="tx1"/>
                </a:solidFill>
              </a:rPr>
              <a:t>Vyplnit IČ a Validovat. </a:t>
            </a:r>
          </a:p>
          <a:p>
            <a:pPr lvl="1">
              <a:spcAft>
                <a:spcPts val="600"/>
              </a:spcAft>
            </a:pPr>
            <a:r>
              <a:rPr lang="cs-CZ" sz="1400" dirty="0"/>
              <a:t>Po úspěšné validaci jsou data doplněna z ROS (registr osob). </a:t>
            </a:r>
          </a:p>
          <a:p>
            <a:pPr lvl="1">
              <a:spcAft>
                <a:spcPts val="600"/>
              </a:spcAft>
            </a:pPr>
            <a:r>
              <a:rPr lang="cs-CZ" sz="1400" dirty="0"/>
              <a:t>Pokud nelze validovat, kontaktujte technickou podporu </a:t>
            </a:r>
            <a:r>
              <a:rPr lang="cs-CZ" sz="1400" dirty="0">
                <a:hlinkClick r:id="rId4"/>
              </a:rPr>
              <a:t>iskp@mpsv.cz</a:t>
            </a:r>
            <a:r>
              <a:rPr lang="cs-CZ" sz="1400" dirty="0"/>
              <a:t>. </a:t>
            </a:r>
          </a:p>
          <a:p>
            <a:pPr marL="432000" lvl="1" indent="-432000">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endParaRPr lang="cs-CZ" sz="1600" dirty="0"/>
          </a:p>
        </p:txBody>
      </p:sp>
      <p:pic>
        <p:nvPicPr>
          <p:cNvPr id="7" name="Picture 2">
            <a:extLst>
              <a:ext uri="{FF2B5EF4-FFF2-40B4-BE49-F238E27FC236}">
                <a16:creationId xmlns="" xmlns:a16="http://schemas.microsoft.com/office/drawing/2014/main" id="{0D837651-4740-481F-836B-18B47AD9E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17" y="1264555"/>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070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A52A8C6-465F-4B80-9244-9C622F9AB192}"/>
              </a:ext>
            </a:extLst>
          </p:cNvPr>
          <p:cNvSpPr>
            <a:spLocks noGrp="1"/>
          </p:cNvSpPr>
          <p:nvPr>
            <p:ph type="title"/>
          </p:nvPr>
        </p:nvSpPr>
        <p:spPr>
          <a:xfrm>
            <a:off x="838200" y="0"/>
            <a:ext cx="10515600" cy="783771"/>
          </a:xfrm>
        </p:spPr>
        <p:txBody>
          <a:bodyPr>
            <a:normAutofit/>
          </a:bodyPr>
          <a:lstStyle/>
          <a:p>
            <a:pPr algn="ctr"/>
            <a:r>
              <a:rPr lang="cs-CZ" sz="4000" b="1" dirty="0">
                <a:latin typeface="Corbel" panose="020B0503020204020204" pitchFamily="34" charset="0"/>
              </a:rPr>
              <a:t>Osoby subjektu</a:t>
            </a:r>
          </a:p>
        </p:txBody>
      </p:sp>
      <p:pic>
        <p:nvPicPr>
          <p:cNvPr id="4" name="Picture 2">
            <a:extLst>
              <a:ext uri="{FF2B5EF4-FFF2-40B4-BE49-F238E27FC236}">
                <a16:creationId xmlns="" xmlns:a16="http://schemas.microsoft.com/office/drawing/2014/main" id="{4FF8BEA4-0C2E-4D8C-80AE-0E66571855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239" y="783771"/>
            <a:ext cx="8145876" cy="490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 xmlns:a16="http://schemas.microsoft.com/office/drawing/2014/main" id="{E91107E9-9D90-48E0-97F4-3E5D24DCBD41}"/>
              </a:ext>
            </a:extLst>
          </p:cNvPr>
          <p:cNvSpPr txBox="1">
            <a:spLocks/>
          </p:cNvSpPr>
          <p:nvPr/>
        </p:nvSpPr>
        <p:spPr>
          <a:xfrm>
            <a:off x="682171" y="5544457"/>
            <a:ext cx="10885715" cy="1190171"/>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Nutno vložit hlavní kontaktní osobu a minimálně jednoho statutárního zástupce (rozlišit zaškrtnutím checkboxu).</a:t>
            </a:r>
          </a:p>
          <a:p>
            <a:pPr algn="just"/>
            <a:r>
              <a:rPr lang="cs-CZ" sz="2000" dirty="0">
                <a:solidFill>
                  <a:schemeClr val="tx1"/>
                </a:solidFill>
              </a:rPr>
              <a:t>Každá další osoba je vložena pomocí Nový záznam.</a:t>
            </a:r>
          </a:p>
        </p:txBody>
      </p:sp>
    </p:spTree>
    <p:extLst>
      <p:ext uri="{BB962C8B-B14F-4D97-AF65-F5344CB8AC3E}">
        <p14:creationId xmlns:p14="http://schemas.microsoft.com/office/powerpoint/2010/main" val="3337255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C032B19-6C88-40D4-9B40-D11E3A1ECD5E}"/>
              </a:ext>
            </a:extLst>
          </p:cNvPr>
          <p:cNvSpPr>
            <a:spLocks noGrp="1"/>
          </p:cNvSpPr>
          <p:nvPr>
            <p:ph type="title"/>
          </p:nvPr>
        </p:nvSpPr>
        <p:spPr/>
        <p:txBody>
          <a:bodyPr>
            <a:normAutofit fontScale="90000"/>
          </a:bodyPr>
          <a:lstStyle/>
          <a:p>
            <a:pPr algn="ctr"/>
            <a:r>
              <a:rPr lang="cs-CZ" sz="4000" b="1" dirty="0">
                <a:latin typeface="Corbel" panose="020B0503020204020204" pitchFamily="34" charset="0"/>
              </a:rPr>
              <a:t>ÚČTY SUBJEKTU, ÚČETNÍ OBDOBÍ, KATEGORIE INTERVENCÍ </a:t>
            </a:r>
          </a:p>
        </p:txBody>
      </p:sp>
      <p:sp>
        <p:nvSpPr>
          <p:cNvPr id="3" name="Zástupný symbol pro obsah 2">
            <a:extLst>
              <a:ext uri="{FF2B5EF4-FFF2-40B4-BE49-F238E27FC236}">
                <a16:creationId xmlns="" xmlns:a16="http://schemas.microsoft.com/office/drawing/2014/main" id="{C3100910-606C-4895-9D17-100758476A08}"/>
              </a:ext>
            </a:extLst>
          </p:cNvPr>
          <p:cNvSpPr>
            <a:spLocks noGrp="1"/>
          </p:cNvSpPr>
          <p:nvPr>
            <p:ph idx="1"/>
          </p:nvPr>
        </p:nvSpPr>
        <p:spPr>
          <a:xfrm>
            <a:off x="2371725" y="1825625"/>
            <a:ext cx="8982074" cy="4351338"/>
          </a:xfrm>
        </p:spPr>
        <p:txBody>
          <a:bodyPr/>
          <a:lstStyle/>
          <a:p>
            <a:pPr algn="just">
              <a:spcBef>
                <a:spcPts val="0"/>
              </a:spcBef>
            </a:pPr>
            <a:r>
              <a:rPr lang="cs-CZ" sz="2200" dirty="0">
                <a:latin typeface="Corbel" panose="020B0503020204020204" pitchFamily="34" charset="0"/>
              </a:rPr>
              <a:t>Záložky Účty subjektu, Účetní období a Kategorie intervencí se v žádosti o finanční podporu nevyplňují, </a:t>
            </a:r>
            <a:r>
              <a:rPr lang="cs-CZ" sz="2200" b="1" dirty="0">
                <a:latin typeface="Corbel" panose="020B0503020204020204" pitchFamily="34" charset="0"/>
              </a:rPr>
              <a:t>jsou </a:t>
            </a:r>
            <a:r>
              <a:rPr lang="cs-CZ" sz="2200" b="1" dirty="0" err="1">
                <a:latin typeface="Corbel" panose="020B0503020204020204" pitchFamily="34" charset="0"/>
              </a:rPr>
              <a:t>NEeditovatelné</a:t>
            </a:r>
            <a:r>
              <a:rPr lang="cs-CZ" sz="2200" b="1" dirty="0">
                <a:latin typeface="Corbel" panose="020B0503020204020204" pitchFamily="34" charset="0"/>
              </a:rPr>
              <a:t>!!!</a:t>
            </a:r>
          </a:p>
          <a:p>
            <a:pPr marL="0" indent="0" algn="just">
              <a:spcBef>
                <a:spcPts val="0"/>
              </a:spcBef>
              <a:buNone/>
            </a:pPr>
            <a:endParaRPr lang="cs-CZ" sz="2200" dirty="0">
              <a:latin typeface="Corbel" panose="020B0503020204020204" pitchFamily="34" charset="0"/>
            </a:endParaRPr>
          </a:p>
          <a:p>
            <a:pPr algn="just">
              <a:spcBef>
                <a:spcPts val="0"/>
              </a:spcBef>
            </a:pPr>
            <a:r>
              <a:rPr lang="cs-CZ" sz="2200" dirty="0">
                <a:latin typeface="Corbel" panose="020B0503020204020204" pitchFamily="34" charset="0"/>
              </a:rPr>
              <a:t>Žadatel vyplňuje až před přípravou právního aktu na vyzvání poskytovatele podpory.</a:t>
            </a:r>
          </a:p>
          <a:p>
            <a:pPr algn="just">
              <a:spcBef>
                <a:spcPts val="0"/>
              </a:spcBef>
            </a:pPr>
            <a:endParaRPr lang="cs-CZ" sz="2200" dirty="0">
              <a:latin typeface="Corbel" panose="020B0503020204020204" pitchFamily="34" charset="0"/>
            </a:endParaRPr>
          </a:p>
          <a:p>
            <a:pPr algn="just">
              <a:spcBef>
                <a:spcPts val="0"/>
              </a:spcBef>
            </a:pPr>
            <a:r>
              <a:rPr lang="cs-CZ" sz="2200" b="1" dirty="0">
                <a:latin typeface="Corbel" panose="020B0503020204020204" pitchFamily="34" charset="0"/>
                <a:hlinkClick r:id="rId3"/>
              </a:rPr>
              <a:t>Pokyny k doplnění žádosti o podporu v IS KP14+ před vydáním </a:t>
            </a:r>
          </a:p>
          <a:p>
            <a:pPr algn="just">
              <a:spcBef>
                <a:spcPts val="0"/>
              </a:spcBef>
            </a:pPr>
            <a:r>
              <a:rPr lang="cs-CZ" sz="2200" b="1" dirty="0">
                <a:latin typeface="Corbel" panose="020B0503020204020204" pitchFamily="34" charset="0"/>
                <a:hlinkClick r:id="rId3"/>
              </a:rPr>
              <a:t>právního aktu</a:t>
            </a:r>
            <a:r>
              <a:rPr lang="cs-CZ" sz="2200" b="1" dirty="0">
                <a:latin typeface="Corbel" panose="020B0503020204020204" pitchFamily="34" charset="0"/>
              </a:rPr>
              <a:t> </a:t>
            </a:r>
            <a:r>
              <a:rPr lang="cs-CZ" sz="2200" dirty="0">
                <a:latin typeface="Corbel" panose="020B0503020204020204" pitchFamily="34" charset="0"/>
              </a:rPr>
              <a:t>(v aktuálním vydání).</a:t>
            </a:r>
          </a:p>
          <a:p>
            <a:pPr marL="0" indent="0" algn="just">
              <a:spcBef>
                <a:spcPts val="0"/>
              </a:spcBef>
              <a:buNone/>
            </a:pPr>
            <a:endParaRPr lang="cs-CZ" sz="2200" dirty="0">
              <a:latin typeface="Corbel" panose="020B0503020204020204" pitchFamily="34" charset="0"/>
            </a:endParaRPr>
          </a:p>
          <a:p>
            <a:pPr lvl="1">
              <a:spcBef>
                <a:spcPts val="0"/>
              </a:spcBef>
              <a:spcAft>
                <a:spcPts val="600"/>
              </a:spcAft>
            </a:pPr>
            <a:r>
              <a:rPr lang="cs-CZ" sz="2200" dirty="0">
                <a:latin typeface="Corbel" panose="020B0503020204020204" pitchFamily="34" charset="0"/>
              </a:rPr>
              <a:t>https://www.esfcr.cz/formulare-pro-uzavreni-pravniho-aktu-a-vzory-pravnich-aktu-o-poskytnuti-podpory-na-projekt-opz/-/dokument/798824</a:t>
            </a:r>
          </a:p>
          <a:p>
            <a:endParaRPr lang="cs-CZ" dirty="0"/>
          </a:p>
        </p:txBody>
      </p:sp>
      <p:pic>
        <p:nvPicPr>
          <p:cNvPr id="4" name="Picture 2">
            <a:extLst>
              <a:ext uri="{FF2B5EF4-FFF2-40B4-BE49-F238E27FC236}">
                <a16:creationId xmlns="" xmlns:a16="http://schemas.microsoft.com/office/drawing/2014/main" id="{8564EE86-1E89-4BB9-B72E-FB85A85BA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6325"/>
            <a:ext cx="2371725" cy="557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 xmlns:a16="http://schemas.microsoft.com/office/drawing/2014/main" id="{7C68445E-7991-4E96-A706-698274890D3D}"/>
              </a:ext>
            </a:extLst>
          </p:cNvPr>
          <p:cNvSpPr/>
          <p:nvPr/>
        </p:nvSpPr>
        <p:spPr>
          <a:xfrm>
            <a:off x="154124" y="5781675"/>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 xmlns:a16="http://schemas.microsoft.com/office/drawing/2014/main" id="{1AD87DAC-8005-49BF-B63D-95643B46CDB3}"/>
              </a:ext>
            </a:extLst>
          </p:cNvPr>
          <p:cNvSpPr/>
          <p:nvPr/>
        </p:nvSpPr>
        <p:spPr>
          <a:xfrm>
            <a:off x="298140" y="3124379"/>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63479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FFCE4E1-DFA3-49E5-AA64-539D6AE708A1}"/>
              </a:ext>
            </a:extLst>
          </p:cNvPr>
          <p:cNvSpPr>
            <a:spLocks noGrp="1"/>
          </p:cNvSpPr>
          <p:nvPr>
            <p:ph type="title"/>
          </p:nvPr>
        </p:nvSpPr>
        <p:spPr>
          <a:xfrm>
            <a:off x="838200" y="365126"/>
            <a:ext cx="10515600" cy="621846"/>
          </a:xfrm>
        </p:spPr>
        <p:txBody>
          <a:bodyPr>
            <a:normAutofit fontScale="90000"/>
          </a:bodyPr>
          <a:lstStyle/>
          <a:p>
            <a:pPr algn="ctr"/>
            <a:r>
              <a:rPr lang="cs-CZ" b="1" dirty="0">
                <a:latin typeface="Corbel" panose="020B0503020204020204" pitchFamily="34" charset="0"/>
              </a:rPr>
              <a:t>Rozpočet jednotkový </a:t>
            </a:r>
          </a:p>
        </p:txBody>
      </p:sp>
      <p:pic>
        <p:nvPicPr>
          <p:cNvPr id="4" name="Picture 2">
            <a:extLst>
              <a:ext uri="{FF2B5EF4-FFF2-40B4-BE49-F238E27FC236}">
                <a16:creationId xmlns="" xmlns:a16="http://schemas.microsoft.com/office/drawing/2014/main" id="{0FE888A6-DA1E-43F6-95BC-C9E913F0AF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347" y="986972"/>
            <a:ext cx="6169125" cy="550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6">
            <a:extLst>
              <a:ext uri="{FF2B5EF4-FFF2-40B4-BE49-F238E27FC236}">
                <a16:creationId xmlns="" xmlns:a16="http://schemas.microsoft.com/office/drawing/2014/main" id="{71B0AEC9-3BEA-4A0B-818C-C9FF8BCFDD6C}"/>
              </a:ext>
            </a:extLst>
          </p:cNvPr>
          <p:cNvSpPr txBox="1">
            <a:spLocks/>
          </p:cNvSpPr>
          <p:nvPr/>
        </p:nvSpPr>
        <p:spPr>
          <a:xfrm>
            <a:off x="7190069" y="1104031"/>
            <a:ext cx="3637587" cy="5224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
            </a:pPr>
            <a:r>
              <a:rPr lang="cs-CZ" sz="2400" dirty="0"/>
              <a:t>Přímá editace nákladů.</a:t>
            </a:r>
          </a:p>
          <a:p>
            <a:pPr marL="0" indent="0">
              <a:spcBef>
                <a:spcPts val="0"/>
              </a:spcBef>
              <a:spcAft>
                <a:spcPts val="1200"/>
              </a:spcAft>
              <a:buNone/>
            </a:pPr>
            <a:endParaRPr lang="cs-CZ" sz="2400" dirty="0"/>
          </a:p>
          <a:p>
            <a:pPr>
              <a:spcBef>
                <a:spcPts val="0"/>
              </a:spcBef>
              <a:spcAft>
                <a:spcPts val="1200"/>
              </a:spcAft>
              <a:buFont typeface="Wingdings" panose="05000000000000000000" pitchFamily="2" charset="2"/>
              <a:buChar char=""/>
            </a:pPr>
            <a:r>
              <a:rPr lang="cs-CZ" sz="2400" b="1" dirty="0"/>
              <a:t>Editovat vše </a:t>
            </a:r>
            <a:r>
              <a:rPr lang="cs-CZ" sz="2400" dirty="0"/>
              <a:t>(tlačítko </a:t>
            </a:r>
            <a:br>
              <a:rPr lang="cs-CZ" sz="2400" dirty="0"/>
            </a:br>
            <a:r>
              <a:rPr lang="cs-CZ" sz="2400" dirty="0"/>
              <a:t>pod rozpočtem umožňuje přímé vpisování nákladů do  rozpočtu. </a:t>
            </a:r>
            <a:br>
              <a:rPr lang="cs-CZ" sz="2400" dirty="0"/>
            </a:br>
            <a:r>
              <a:rPr lang="cs-CZ" sz="2400" dirty="0"/>
              <a:t>Po vyplnění celého rozpočtu tem) –stačí zmáčknout </a:t>
            </a:r>
            <a:r>
              <a:rPr lang="cs-CZ" sz="2400" b="1" dirty="0"/>
              <a:t>Uložit vše</a:t>
            </a:r>
            <a:r>
              <a:rPr lang="cs-CZ" sz="2400" dirty="0"/>
              <a:t>.</a:t>
            </a:r>
            <a:r>
              <a:rPr lang="cs-CZ" sz="2400" b="1" dirty="0"/>
              <a:t> </a:t>
            </a:r>
          </a:p>
          <a:p>
            <a:pPr marL="0" indent="0">
              <a:spcBef>
                <a:spcPts val="0"/>
              </a:spcBef>
              <a:spcAft>
                <a:spcPts val="1200"/>
              </a:spcAft>
              <a:buNone/>
            </a:pPr>
            <a:endParaRPr lang="cs-CZ" sz="2400" b="1" dirty="0"/>
          </a:p>
          <a:p>
            <a:pPr>
              <a:spcBef>
                <a:spcPts val="0"/>
              </a:spcBef>
              <a:spcAft>
                <a:spcPts val="1200"/>
              </a:spcAft>
              <a:buFont typeface="Wingdings" panose="05000000000000000000" pitchFamily="2" charset="2"/>
              <a:buChar char=""/>
            </a:pPr>
            <a:r>
              <a:rPr lang="cs-CZ" sz="2400" b="1" u="sng" dirty="0"/>
              <a:t>Možno exportovat </a:t>
            </a:r>
            <a:br>
              <a:rPr lang="cs-CZ" sz="2400" b="1" u="sng" dirty="0"/>
            </a:br>
            <a:r>
              <a:rPr lang="cs-CZ" sz="2400" b="1" u="sng" dirty="0"/>
              <a:t>do Excelu!!!</a:t>
            </a:r>
          </a:p>
        </p:txBody>
      </p:sp>
    </p:spTree>
    <p:extLst>
      <p:ext uri="{BB962C8B-B14F-4D97-AF65-F5344CB8AC3E}">
        <p14:creationId xmlns:p14="http://schemas.microsoft.com/office/powerpoint/2010/main" val="42249340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AC980D7-F9B7-464D-A554-D07A8E654648}"/>
              </a:ext>
            </a:extLst>
          </p:cNvPr>
          <p:cNvSpPr>
            <a:spLocks noGrp="1"/>
          </p:cNvSpPr>
          <p:nvPr>
            <p:ph type="title"/>
          </p:nvPr>
        </p:nvSpPr>
        <p:spPr>
          <a:xfrm>
            <a:off x="838200" y="203200"/>
            <a:ext cx="10515600" cy="769258"/>
          </a:xfrm>
        </p:spPr>
        <p:txBody>
          <a:bodyPr>
            <a:normAutofit/>
          </a:bodyPr>
          <a:lstStyle/>
          <a:p>
            <a:pPr algn="ctr"/>
            <a:r>
              <a:rPr lang="cs-CZ" b="1" dirty="0">
                <a:latin typeface="Corbel" panose="020B0503020204020204" pitchFamily="34" charset="0"/>
              </a:rPr>
              <a:t>Rozpočet jednotkový </a:t>
            </a:r>
          </a:p>
        </p:txBody>
      </p:sp>
      <p:sp>
        <p:nvSpPr>
          <p:cNvPr id="3" name="Zástupný symbol pro obsah 2">
            <a:extLst>
              <a:ext uri="{FF2B5EF4-FFF2-40B4-BE49-F238E27FC236}">
                <a16:creationId xmlns="" xmlns:a16="http://schemas.microsoft.com/office/drawing/2014/main" id="{8F9F461F-24D2-4AB0-81A1-510CD99F01B5}"/>
              </a:ext>
            </a:extLst>
          </p:cNvPr>
          <p:cNvSpPr>
            <a:spLocks noGrp="1"/>
          </p:cNvSpPr>
          <p:nvPr>
            <p:ph idx="1"/>
          </p:nvPr>
        </p:nvSpPr>
        <p:spPr/>
        <p:txBody>
          <a:bodyPr/>
          <a:lstStyle/>
          <a:p>
            <a:endParaRPr lang="cs-CZ" dirty="0"/>
          </a:p>
        </p:txBody>
      </p:sp>
      <p:pic>
        <p:nvPicPr>
          <p:cNvPr id="4" name="Picture 2">
            <a:extLst>
              <a:ext uri="{FF2B5EF4-FFF2-40B4-BE49-F238E27FC236}">
                <a16:creationId xmlns="" xmlns:a16="http://schemas.microsoft.com/office/drawing/2014/main" id="{28567189-5656-4E17-9B78-CE309996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940" y="1304979"/>
            <a:ext cx="8773484" cy="389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 xmlns:a16="http://schemas.microsoft.com/office/drawing/2014/main" id="{C550DC80-E15C-41B5-B8BB-A983CCD3CB60}"/>
              </a:ext>
            </a:extLst>
          </p:cNvPr>
          <p:cNvSpPr txBox="1">
            <a:spLocks/>
          </p:cNvSpPr>
          <p:nvPr/>
        </p:nvSpPr>
        <p:spPr>
          <a:xfrm>
            <a:off x="838200" y="5419636"/>
            <a:ext cx="9264294" cy="12351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Editace po jednotlivých řádcích.</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Aktivní řádek možno editovat přímo </a:t>
            </a:r>
            <a:r>
              <a:rPr lang="cs-CZ" sz="1800" u="sng" dirty="0">
                <a:solidFill>
                  <a:schemeClr val="tx1"/>
                </a:solidFill>
                <a:latin typeface="Corbel" panose="020B0503020204020204" pitchFamily="34" charset="0"/>
              </a:rPr>
              <a:t>pod</a:t>
            </a:r>
            <a:r>
              <a:rPr lang="cs-CZ" sz="1800" dirty="0">
                <a:solidFill>
                  <a:schemeClr val="tx1"/>
                </a:solidFill>
                <a:latin typeface="Corbel" panose="020B0503020204020204" pitchFamily="34" charset="0"/>
              </a:rPr>
              <a:t> rozpočtem.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U položek označených zelenou fajfkou, je možno vytvářet podpoložky – přes tlačítko Nový záznam.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Každou vyplněnou/založenou položku je potřeba ULOŽIT!!!</a:t>
            </a:r>
          </a:p>
        </p:txBody>
      </p:sp>
    </p:spTree>
    <p:extLst>
      <p:ext uri="{BB962C8B-B14F-4D97-AF65-F5344CB8AC3E}">
        <p14:creationId xmlns:p14="http://schemas.microsoft.com/office/powerpoint/2010/main" val="542959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8FF838A-ACDA-478B-9091-C6A90E060D3F}"/>
              </a:ext>
            </a:extLst>
          </p:cNvPr>
          <p:cNvSpPr>
            <a:spLocks noGrp="1"/>
          </p:cNvSpPr>
          <p:nvPr>
            <p:ph type="title"/>
          </p:nvPr>
        </p:nvSpPr>
        <p:spPr>
          <a:xfrm>
            <a:off x="838200" y="116115"/>
            <a:ext cx="10515600" cy="914399"/>
          </a:xfrm>
        </p:spPr>
        <p:txBody>
          <a:bodyPr/>
          <a:lstStyle/>
          <a:p>
            <a:pPr algn="ctr"/>
            <a:r>
              <a:rPr lang="cs-CZ" b="1" dirty="0">
                <a:latin typeface="Corbel" panose="020B0503020204020204" pitchFamily="34" charset="0"/>
              </a:rPr>
              <a:t>Přehled zdrojů financování</a:t>
            </a:r>
          </a:p>
        </p:txBody>
      </p:sp>
      <p:pic>
        <p:nvPicPr>
          <p:cNvPr id="5" name="Picture 2">
            <a:extLst>
              <a:ext uri="{FF2B5EF4-FFF2-40B4-BE49-F238E27FC236}">
                <a16:creationId xmlns="" xmlns:a16="http://schemas.microsoft.com/office/drawing/2014/main" id="{1729FC8F-7F39-4086-93C5-6D8BDEDB9C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987" y="925506"/>
            <a:ext cx="9812877" cy="463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a:extLst>
              <a:ext uri="{FF2B5EF4-FFF2-40B4-BE49-F238E27FC236}">
                <a16:creationId xmlns="" xmlns:a16="http://schemas.microsoft.com/office/drawing/2014/main" id="{EBBE1370-7943-41EC-B58A-CCD79AEEAFA6}"/>
              </a:ext>
            </a:extLst>
          </p:cNvPr>
          <p:cNvSpPr/>
          <p:nvPr/>
        </p:nvSpPr>
        <p:spPr>
          <a:xfrm>
            <a:off x="4757652" y="3244334"/>
            <a:ext cx="2676695" cy="369332"/>
          </a:xfrm>
          <a:prstGeom prst="rect">
            <a:avLst/>
          </a:prstGeom>
        </p:spPr>
        <p:txBody>
          <a:bodyPr wrap="none">
            <a:spAutoFit/>
          </a:bodyPr>
          <a:lstStyle/>
          <a:p>
            <a:r>
              <a:rPr lang="cs-CZ" dirty="0"/>
              <a:t>Přehled zdrojů financování</a:t>
            </a:r>
          </a:p>
        </p:txBody>
      </p:sp>
      <p:sp>
        <p:nvSpPr>
          <p:cNvPr id="6" name="Zástupný symbol pro obsah 4">
            <a:extLst>
              <a:ext uri="{FF2B5EF4-FFF2-40B4-BE49-F238E27FC236}">
                <a16:creationId xmlns="" xmlns:a16="http://schemas.microsoft.com/office/drawing/2014/main" id="{4A5B1102-4079-4483-B6C2-9A55D58BEB2C}"/>
              </a:ext>
            </a:extLst>
          </p:cNvPr>
          <p:cNvSpPr txBox="1">
            <a:spLocks/>
          </p:cNvSpPr>
          <p:nvPr/>
        </p:nvSpPr>
        <p:spPr>
          <a:xfrm>
            <a:off x="153987" y="5683466"/>
            <a:ext cx="8249784" cy="1178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200" dirty="0"/>
              <a:t>Rozpad zdrojů financování pomocí tlačítka Rozpad financí.</a:t>
            </a:r>
          </a:p>
          <a:p>
            <a:pPr marL="0" indent="0" algn="just">
              <a:spcBef>
                <a:spcPts val="0"/>
              </a:spcBef>
              <a:buNone/>
            </a:pPr>
            <a:endParaRPr lang="cs-CZ" sz="2200" dirty="0"/>
          </a:p>
          <a:p>
            <a:pPr algn="just">
              <a:spcBef>
                <a:spcPts val="0"/>
              </a:spcBef>
              <a:buFont typeface="Wingdings" panose="05000000000000000000" pitchFamily="2" charset="2"/>
              <a:buChar char=""/>
            </a:pPr>
            <a:r>
              <a:rPr lang="cs-CZ" sz="2200" dirty="0"/>
              <a:t>Po každé změně rozpočtu nutno provést rozpad financí znovu.</a:t>
            </a:r>
          </a:p>
          <a:p>
            <a:pPr marL="0" indent="0" algn="just">
              <a:spcBef>
                <a:spcPts val="0"/>
              </a:spcBef>
              <a:buFont typeface="Arial" panose="020B0604020202020204" pitchFamily="34" charset="0"/>
              <a:buNone/>
            </a:pPr>
            <a:endParaRPr lang="cs-CZ" sz="2000" dirty="0"/>
          </a:p>
        </p:txBody>
      </p:sp>
      <p:pic>
        <p:nvPicPr>
          <p:cNvPr id="7" name="Picture 3">
            <a:extLst>
              <a:ext uri="{FF2B5EF4-FFF2-40B4-BE49-F238E27FC236}">
                <a16:creationId xmlns="" xmlns:a16="http://schemas.microsoft.com/office/drawing/2014/main" id="{F378C9DC-AE5B-42BC-B8E8-60DD46DB7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851" y="3744687"/>
            <a:ext cx="3454079" cy="262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 xmlns:a16="http://schemas.microsoft.com/office/drawing/2014/main" id="{F0114DA7-F944-485F-8044-333F8F1E4E88}"/>
              </a:ext>
            </a:extLst>
          </p:cNvPr>
          <p:cNvCxnSpPr>
            <a:cxnSpLocks/>
            <a:endCxn id="7" idx="1"/>
          </p:cNvCxnSpPr>
          <p:nvPr/>
        </p:nvCxnSpPr>
        <p:spPr>
          <a:xfrm>
            <a:off x="5294707" y="4032303"/>
            <a:ext cx="3259144" cy="102631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Obdélník 9">
            <a:extLst>
              <a:ext uri="{FF2B5EF4-FFF2-40B4-BE49-F238E27FC236}">
                <a16:creationId xmlns="" xmlns:a16="http://schemas.microsoft.com/office/drawing/2014/main" id="{FA237E27-0D11-459C-8866-298796AB67F8}"/>
              </a:ext>
            </a:extLst>
          </p:cNvPr>
          <p:cNvSpPr/>
          <p:nvPr/>
        </p:nvSpPr>
        <p:spPr>
          <a:xfrm>
            <a:off x="2014348" y="3429000"/>
            <a:ext cx="3065652" cy="495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 xmlns:a16="http://schemas.microsoft.com/office/drawing/2014/main" id="{8480FB84-7FD3-4F81-86CC-0E6B36B94673}"/>
              </a:ext>
            </a:extLst>
          </p:cNvPr>
          <p:cNvSpPr/>
          <p:nvPr/>
        </p:nvSpPr>
        <p:spPr>
          <a:xfrm>
            <a:off x="211694" y="4032304"/>
            <a:ext cx="1802654" cy="336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6160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DF9D2BE-172B-46C6-BF10-FC755F5CB0B7}"/>
              </a:ext>
            </a:extLst>
          </p:cNvPr>
          <p:cNvSpPr>
            <a:spLocks noGrp="1"/>
          </p:cNvSpPr>
          <p:nvPr>
            <p:ph type="title"/>
          </p:nvPr>
        </p:nvSpPr>
        <p:spPr>
          <a:xfrm>
            <a:off x="838200" y="95665"/>
            <a:ext cx="10515600" cy="905821"/>
          </a:xfrm>
        </p:spPr>
        <p:txBody>
          <a:bodyPr>
            <a:normAutofit/>
          </a:bodyPr>
          <a:lstStyle/>
          <a:p>
            <a:pPr algn="ctr"/>
            <a:r>
              <a:rPr lang="cs-CZ" b="1" dirty="0">
                <a:latin typeface="Corbel" panose="020B0503020204020204" pitchFamily="34" charset="0"/>
              </a:rPr>
              <a:t>Finanční plán</a:t>
            </a:r>
          </a:p>
        </p:txBody>
      </p:sp>
      <p:pic>
        <p:nvPicPr>
          <p:cNvPr id="5" name="Picture 2">
            <a:extLst>
              <a:ext uri="{FF2B5EF4-FFF2-40B4-BE49-F238E27FC236}">
                <a16:creationId xmlns="" xmlns:a16="http://schemas.microsoft.com/office/drawing/2014/main" id="{30390EEB-B0B7-47DD-AD86-ED70D2D8F9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4921" y="900146"/>
            <a:ext cx="732215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a:extLst>
              <a:ext uri="{FF2B5EF4-FFF2-40B4-BE49-F238E27FC236}">
                <a16:creationId xmlns="" xmlns:a16="http://schemas.microsoft.com/office/drawing/2014/main" id="{986E0EC2-B543-4487-89E1-3F461A40C57C}"/>
              </a:ext>
            </a:extLst>
          </p:cNvPr>
          <p:cNvSpPr/>
          <p:nvPr/>
        </p:nvSpPr>
        <p:spPr>
          <a:xfrm>
            <a:off x="5720014" y="4840842"/>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Zástupný symbol pro obsah 4">
            <a:extLst>
              <a:ext uri="{FF2B5EF4-FFF2-40B4-BE49-F238E27FC236}">
                <a16:creationId xmlns="" xmlns:a16="http://schemas.microsoft.com/office/drawing/2014/main" id="{5277DD60-D91E-482D-8EF4-4337E351C203}"/>
              </a:ext>
            </a:extLst>
          </p:cNvPr>
          <p:cNvSpPr txBox="1">
            <a:spLocks/>
          </p:cNvSpPr>
          <p:nvPr/>
        </p:nvSpPr>
        <p:spPr>
          <a:xfrm>
            <a:off x="522514" y="5755101"/>
            <a:ext cx="10831286" cy="10072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Možno vytvářet ručně pomocí vyplňování žlutých polí.</a:t>
            </a:r>
          </a:p>
          <a:p>
            <a:pPr algn="just">
              <a:spcBef>
                <a:spcPts val="0"/>
              </a:spcBef>
              <a:buFont typeface="Wingdings" panose="05000000000000000000" pitchFamily="2" charset="2"/>
              <a:buChar char=""/>
            </a:pPr>
            <a:r>
              <a:rPr lang="cs-CZ" sz="2000" dirty="0"/>
              <a:t>Kontrola shody částek finančního plánu a rozpočtu.</a:t>
            </a:r>
          </a:p>
          <a:p>
            <a:pPr algn="just">
              <a:spcBef>
                <a:spcPts val="0"/>
              </a:spcBef>
              <a:buFont typeface="Wingdings" panose="05000000000000000000" pitchFamily="2" charset="2"/>
              <a:buChar char=""/>
            </a:pPr>
            <a:r>
              <a:rPr lang="cs-CZ" sz="2000" dirty="0"/>
              <a:t>Možno vygenerovat finanční plán - podle nastavení výzvy.</a:t>
            </a:r>
          </a:p>
        </p:txBody>
      </p:sp>
    </p:spTree>
    <p:extLst>
      <p:ext uri="{BB962C8B-B14F-4D97-AF65-F5344CB8AC3E}">
        <p14:creationId xmlns:p14="http://schemas.microsoft.com/office/powerpoint/2010/main" val="3516059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3C8FFEB-8E6F-45E7-A517-2454314E2F1B}"/>
              </a:ext>
            </a:extLst>
          </p:cNvPr>
          <p:cNvSpPr>
            <a:spLocks noGrp="1"/>
          </p:cNvSpPr>
          <p:nvPr>
            <p:ph type="title"/>
          </p:nvPr>
        </p:nvSpPr>
        <p:spPr>
          <a:xfrm>
            <a:off x="838200" y="130629"/>
            <a:ext cx="10515600" cy="1001485"/>
          </a:xfrm>
        </p:spPr>
        <p:txBody>
          <a:bodyPr/>
          <a:lstStyle/>
          <a:p>
            <a:pPr algn="ctr"/>
            <a:r>
              <a:rPr lang="cs-CZ" b="1" dirty="0">
                <a:latin typeface="Corbel" panose="020B0503020204020204" pitchFamily="34" charset="0"/>
              </a:rPr>
              <a:t>Veřejné zakázky</a:t>
            </a:r>
          </a:p>
        </p:txBody>
      </p:sp>
      <p:pic>
        <p:nvPicPr>
          <p:cNvPr id="4" name="Picture 5" descr="C:\Users\michaela.sedlackova\Desktop\Printscreeny_IS KP14+\veřejné zakázky_1.PNG">
            <a:extLst>
              <a:ext uri="{FF2B5EF4-FFF2-40B4-BE49-F238E27FC236}">
                <a16:creationId xmlns="" xmlns:a16="http://schemas.microsoft.com/office/drawing/2014/main" id="{CFE13C3E-B009-4C89-9044-697970948F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900" y="1132113"/>
            <a:ext cx="10312700" cy="301644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 xmlns:a16="http://schemas.microsoft.com/office/drawing/2014/main" id="{B77B387C-77E5-4E92-8EBB-3217694C4CBE}"/>
              </a:ext>
            </a:extLst>
          </p:cNvPr>
          <p:cNvSpPr txBox="1">
            <a:spLocks/>
          </p:cNvSpPr>
          <p:nvPr/>
        </p:nvSpPr>
        <p:spPr>
          <a:xfrm>
            <a:off x="456900" y="4285727"/>
            <a:ext cx="6086124" cy="2880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spcBef>
                <a:spcPts val="0"/>
              </a:spcBef>
              <a:buFont typeface="Wingdings" panose="05000000000000000000" pitchFamily="2" charset="2"/>
              <a:buChar char=""/>
            </a:pPr>
            <a:r>
              <a:rPr lang="cs-CZ" sz="1600" dirty="0"/>
              <a:t>Záložka Veřejné zakázky </a:t>
            </a:r>
          </a:p>
          <a:p>
            <a:pPr>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spcBef>
                <a:spcPts val="0"/>
              </a:spcBef>
              <a:buFont typeface="Wingdings" panose="05000000000000000000" pitchFamily="2" charset="2"/>
              <a:buChar char=""/>
            </a:pPr>
            <a:endParaRPr lang="cs-CZ" dirty="0"/>
          </a:p>
        </p:txBody>
      </p:sp>
      <p:pic>
        <p:nvPicPr>
          <p:cNvPr id="7" name="Picture 4" descr="C:\Users\michaela.sedlackova\Desktop\Printscreeny_IS KP14+\Veřejné zakázky_3.PNG">
            <a:extLst>
              <a:ext uri="{FF2B5EF4-FFF2-40B4-BE49-F238E27FC236}">
                <a16:creationId xmlns="" xmlns:a16="http://schemas.microsoft.com/office/drawing/2014/main" id="{DFF77914-8526-4B7C-BEC1-7934EBB78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307" y="3429000"/>
            <a:ext cx="1973407" cy="1865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chaela.sedlackova\Desktop\Printscreeny_IS KP14+\veřejné zakázky_2.PNG">
            <a:extLst>
              <a:ext uri="{FF2B5EF4-FFF2-40B4-BE49-F238E27FC236}">
                <a16:creationId xmlns="" xmlns:a16="http://schemas.microsoft.com/office/drawing/2014/main" id="{412816AB-9484-4CBD-85E0-AA87BF6A0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688" y="4761949"/>
            <a:ext cx="25312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09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0CBCD6F-5139-4947-B7C0-87C79792317D}"/>
              </a:ext>
            </a:extLst>
          </p:cNvPr>
          <p:cNvSpPr>
            <a:spLocks noGrp="1"/>
          </p:cNvSpPr>
          <p:nvPr>
            <p:ph type="title"/>
          </p:nvPr>
        </p:nvSpPr>
        <p:spPr>
          <a:xfrm>
            <a:off x="838200" y="188687"/>
            <a:ext cx="10515600" cy="812800"/>
          </a:xfrm>
        </p:spPr>
        <p:txBody>
          <a:bodyPr>
            <a:normAutofit/>
          </a:bodyPr>
          <a:lstStyle/>
          <a:p>
            <a:pPr algn="ctr"/>
            <a:r>
              <a:rPr lang="cs-CZ" b="1" dirty="0">
                <a:latin typeface="Corbel" panose="020B0503020204020204" pitchFamily="34" charset="0"/>
              </a:rPr>
              <a:t>Veřejné zakázky</a:t>
            </a:r>
          </a:p>
        </p:txBody>
      </p:sp>
      <p:graphicFrame>
        <p:nvGraphicFramePr>
          <p:cNvPr id="5" name="Zástupný symbol pro obsah 5">
            <a:extLst>
              <a:ext uri="{FF2B5EF4-FFF2-40B4-BE49-F238E27FC236}">
                <a16:creationId xmlns="" xmlns:a16="http://schemas.microsoft.com/office/drawing/2014/main" id="{9A9ABA82-4ED6-47E1-8095-D0388EEAF62B}"/>
              </a:ext>
            </a:extLst>
          </p:cNvPr>
          <p:cNvGraphicFramePr>
            <a:graphicFrameLocks noGrp="1"/>
          </p:cNvGraphicFramePr>
          <p:nvPr>
            <p:ph idx="1"/>
            <p:extLst>
              <p:ext uri="{D42A27DB-BD31-4B8C-83A1-F6EECF244321}">
                <p14:modId xmlns:p14="http://schemas.microsoft.com/office/powerpoint/2010/main" val="2371027452"/>
              </p:ext>
            </p:extLst>
          </p:nvPr>
        </p:nvGraphicFramePr>
        <p:xfrm>
          <a:off x="838200" y="1001712"/>
          <a:ext cx="9408885" cy="5007201"/>
        </p:xfrm>
        <a:graphic>
          <a:graphicData uri="http://schemas.openxmlformats.org/drawingml/2006/table">
            <a:tbl>
              <a:tblPr firstRow="1" bandRow="1">
                <a:tableStyleId>{F5AB1C69-6EDB-4FF4-983F-18BD219EF322}</a:tableStyleId>
              </a:tblPr>
              <a:tblGrid>
                <a:gridCol w="3208947">
                  <a:extLst>
                    <a:ext uri="{9D8B030D-6E8A-4147-A177-3AD203B41FA5}">
                      <a16:colId xmlns="" xmlns:a16="http://schemas.microsoft.com/office/drawing/2014/main" val="20000"/>
                    </a:ext>
                  </a:extLst>
                </a:gridCol>
                <a:gridCol w="3208947">
                  <a:extLst>
                    <a:ext uri="{9D8B030D-6E8A-4147-A177-3AD203B41FA5}">
                      <a16:colId xmlns="" xmlns:a16="http://schemas.microsoft.com/office/drawing/2014/main" val="20001"/>
                    </a:ext>
                  </a:extLst>
                </a:gridCol>
                <a:gridCol w="2990991">
                  <a:extLst>
                    <a:ext uri="{9D8B030D-6E8A-4147-A177-3AD203B41FA5}">
                      <a16:colId xmlns="" xmlns:a16="http://schemas.microsoft.com/office/drawing/2014/main" val="20002"/>
                    </a:ext>
                  </a:extLst>
                </a:gridCol>
              </a:tblGrid>
              <a:tr h="684915">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 xmlns:a16="http://schemas.microsoft.com/office/drawing/2014/main" val="10000"/>
                  </a:ext>
                </a:extLst>
              </a:tr>
              <a:tr h="702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Neprovádí se výběrové řízení</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 dodavatele je vázán na VŘ</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a:t>
                      </a:r>
                      <a:r>
                        <a:rPr lang="cs-CZ" baseline="0" dirty="0"/>
                        <a:t> dodavatele je vázán na VŘ</a:t>
                      </a:r>
                      <a:endParaRPr lang="cs-CZ" b="1" baseline="0" dirty="0"/>
                    </a:p>
                  </a:txBody>
                  <a:tcPr/>
                </a:tc>
                <a:extLst>
                  <a:ext uri="{0D108BD9-81ED-4DB2-BD59-A6C34878D82A}">
                    <a16:rowId xmlns="" xmlns:a16="http://schemas.microsoft.com/office/drawing/2014/main" val="10001"/>
                  </a:ext>
                </a:extLst>
              </a:tr>
              <a:tr h="3620267">
                <a:tc>
                  <a:txBody>
                    <a:bodyPr/>
                    <a:lstStyle/>
                    <a:p>
                      <a:pPr marL="285750" indent="-285750" algn="l">
                        <a:buFont typeface="Arial" panose="020B0604020202020204" pitchFamily="34" charset="0"/>
                        <a:buChar char="•"/>
                      </a:pPr>
                      <a:r>
                        <a:rPr lang="cs-CZ" sz="1800" dirty="0"/>
                        <a:t>Rozhodnutí </a:t>
                      </a:r>
                      <a:br>
                        <a:rPr lang="cs-CZ" sz="1800" dirty="0"/>
                      </a:br>
                      <a:r>
                        <a:rPr lang="cs-CZ" sz="1800" dirty="0"/>
                        <a:t>o dodavateli vychází z dříve získaných</a:t>
                      </a:r>
                      <a:r>
                        <a:rPr lang="cs-CZ" sz="1800" baseline="0" dirty="0"/>
                        <a:t> informací na trhu (resp. cenách) nebo průzkumu trhu</a:t>
                      </a:r>
                    </a:p>
                    <a:p>
                      <a:pPr marL="285750" indent="-285750" algn="l">
                        <a:buFont typeface="Arial" panose="020B0604020202020204" pitchFamily="34" charset="0"/>
                        <a:buChar char="•"/>
                      </a:pPr>
                      <a:r>
                        <a:rPr lang="cs-CZ" sz="1800" baseline="0" dirty="0"/>
                        <a:t>Doložení účetního dokladu – zřejmý předmět zakázky, množství plnění </a:t>
                      </a:r>
                      <a:br>
                        <a:rPr lang="cs-CZ" sz="1800" baseline="0" dirty="0"/>
                      </a:br>
                      <a:r>
                        <a:rPr lang="cs-CZ" sz="1800" baseline="0" dirty="0"/>
                        <a:t>a cena</a:t>
                      </a:r>
                      <a:endParaRPr lang="cs-CZ" sz="180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dirty="0"/>
                        <a:t>Povinnost zveřejnit výzvu na esfcr.cz </a:t>
                      </a:r>
                    </a:p>
                    <a:p>
                      <a:pPr marL="285750" indent="-285750" algn="l">
                        <a:buFont typeface="Arial" panose="020B0604020202020204" pitchFamily="34" charset="0"/>
                        <a:buChar char="•"/>
                      </a:pPr>
                      <a:r>
                        <a:rPr lang="cs-CZ" sz="1800" dirty="0"/>
                        <a:t>Zápis o hodnocení nabídek</a:t>
                      </a:r>
                    </a:p>
                    <a:p>
                      <a:pPr marL="285750" indent="-285750" algn="l">
                        <a:buFont typeface="Arial" panose="020B0604020202020204" pitchFamily="34" charset="0"/>
                        <a:buChar char="•"/>
                      </a:pPr>
                      <a:r>
                        <a:rPr lang="cs-CZ" sz="1800" dirty="0"/>
                        <a:t>Písemná smlouva </a:t>
                      </a:r>
                      <a:br>
                        <a:rPr lang="cs-CZ" sz="1800" dirty="0"/>
                      </a:br>
                      <a:r>
                        <a:rPr lang="cs-CZ" sz="1800" dirty="0"/>
                        <a:t>s dodavatelem (alespoň ve formě písemné potvrzené objednávky</a:t>
                      </a:r>
                      <a:r>
                        <a:rPr lang="cs-CZ" sz="1800" baseline="0" dirty="0"/>
                        <a:t> dodavatelem)</a:t>
                      </a:r>
                      <a:endParaRPr lang="cs-CZ" sz="1800" b="0" dirty="0"/>
                    </a:p>
                  </a:txBody>
                  <a:tcPr/>
                </a:tc>
                <a:tc>
                  <a:txBody>
                    <a:bodyPr/>
                    <a:lstStyle/>
                    <a:p>
                      <a:pPr marL="0" indent="0" algn="l">
                        <a:buFont typeface="Arial" panose="020B0604020202020204" pitchFamily="34" charset="0"/>
                        <a:buNone/>
                      </a:pPr>
                      <a:r>
                        <a:rPr lang="cs-CZ" sz="1800" baseline="0" dirty="0"/>
                        <a:t>Dle zákona č.137/2006 Sb., </a:t>
                      </a:r>
                      <a:br>
                        <a:rPr lang="cs-CZ" sz="1800" baseline="0" dirty="0"/>
                      </a:br>
                      <a:r>
                        <a:rPr lang="cs-CZ" sz="1800" baseline="0" dirty="0"/>
                        <a:t>o veřejných zakázkách</a:t>
                      </a:r>
                    </a:p>
                    <a:p>
                      <a:pPr marL="285750" indent="-285750" algn="l" defTabSz="914400" rtl="0" eaLnBrk="1" latinLnBrk="0" hangingPunct="1">
                        <a:buFont typeface="Arial" panose="020B0604020202020204" pitchFamily="34" charset="0"/>
                        <a:buChar char="•"/>
                      </a:pPr>
                      <a:r>
                        <a:rPr lang="cs-CZ" sz="1800" kern="1200" dirty="0"/>
                        <a:t>Povinnost zveřejnění </a:t>
                      </a:r>
                    </a:p>
                    <a:p>
                      <a:pPr marL="285750" indent="-285750" algn="l" defTabSz="914400" rtl="0" eaLnBrk="1" latinLnBrk="0" hangingPunct="1">
                        <a:buFont typeface="Arial" panose="020B0604020202020204" pitchFamily="34" charset="0"/>
                        <a:buChar char="•"/>
                      </a:pPr>
                      <a:r>
                        <a:rPr lang="cs-CZ" sz="1800" kern="1200" dirty="0"/>
                        <a:t>Zápis o posouzení a hodnocení nabídek</a:t>
                      </a:r>
                    </a:p>
                    <a:p>
                      <a:pPr marL="285750" indent="-285750" algn="l" defTabSz="914400" rtl="0" eaLnBrk="1" latinLnBrk="0" hangingPunct="1">
                        <a:buFont typeface="Arial" panose="020B0604020202020204" pitchFamily="34" charset="0"/>
                        <a:buChar char="•"/>
                      </a:pPr>
                      <a:r>
                        <a:rPr lang="cs-CZ" sz="1800" kern="1200" dirty="0"/>
                        <a:t>Písemná smlouva </a:t>
                      </a:r>
                      <a:br>
                        <a:rPr lang="cs-CZ" sz="1800" kern="1200" dirty="0"/>
                      </a:br>
                      <a:r>
                        <a:rPr lang="cs-CZ" sz="1800" kern="1200" dirty="0"/>
                        <a:t>s dodavatelem (nepostačuje objednávka)</a:t>
                      </a:r>
                      <a:endParaRPr lang="cs-CZ" sz="1800" b="0" kern="120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bl>
          </a:graphicData>
        </a:graphic>
      </p:graphicFrame>
      <p:sp>
        <p:nvSpPr>
          <p:cNvPr id="4" name="Obdélník 3">
            <a:extLst>
              <a:ext uri="{FF2B5EF4-FFF2-40B4-BE49-F238E27FC236}">
                <a16:creationId xmlns="" xmlns:a16="http://schemas.microsoft.com/office/drawing/2014/main" id="{437E0B19-FD88-4599-B6F5-753B610089D3}"/>
              </a:ext>
            </a:extLst>
          </p:cNvPr>
          <p:cNvSpPr/>
          <p:nvPr/>
        </p:nvSpPr>
        <p:spPr>
          <a:xfrm>
            <a:off x="5263015" y="3244334"/>
            <a:ext cx="1665969" cy="369332"/>
          </a:xfrm>
          <a:prstGeom prst="rect">
            <a:avLst/>
          </a:prstGeom>
        </p:spPr>
        <p:txBody>
          <a:bodyPr wrap="none">
            <a:spAutoFit/>
          </a:bodyPr>
          <a:lstStyle/>
          <a:p>
            <a:r>
              <a:rPr lang="cs-CZ" dirty="0"/>
              <a:t>Veřejné zakázky</a:t>
            </a:r>
          </a:p>
        </p:txBody>
      </p:sp>
      <p:sp>
        <p:nvSpPr>
          <p:cNvPr id="6" name="Obdélník 5">
            <a:extLst>
              <a:ext uri="{FF2B5EF4-FFF2-40B4-BE49-F238E27FC236}">
                <a16:creationId xmlns="" xmlns:a16="http://schemas.microsoft.com/office/drawing/2014/main" id="{9CE8BB43-AE8A-48F9-B678-C4E74C04FAD1}"/>
              </a:ext>
            </a:extLst>
          </p:cNvPr>
          <p:cNvSpPr/>
          <p:nvPr/>
        </p:nvSpPr>
        <p:spPr>
          <a:xfrm>
            <a:off x="838199" y="6299981"/>
            <a:ext cx="8741229" cy="369332"/>
          </a:xfrm>
          <a:prstGeom prst="rect">
            <a:avLst/>
          </a:prstGeom>
        </p:spPr>
        <p:txBody>
          <a:bodyPr wrap="square">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26459166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C2F04CF-6881-418D-A00A-C0A0D1CDD263}"/>
              </a:ext>
            </a:extLst>
          </p:cNvPr>
          <p:cNvSpPr>
            <a:spLocks noGrp="1"/>
          </p:cNvSpPr>
          <p:nvPr>
            <p:ph type="title"/>
          </p:nvPr>
        </p:nvSpPr>
        <p:spPr>
          <a:xfrm>
            <a:off x="838200" y="365125"/>
            <a:ext cx="10515600" cy="650875"/>
          </a:xfrm>
        </p:spPr>
        <p:txBody>
          <a:bodyPr>
            <a:normAutofit fontScale="90000"/>
          </a:bodyPr>
          <a:lstStyle/>
          <a:p>
            <a:pPr algn="ctr"/>
            <a:r>
              <a:rPr lang="cs-CZ" b="1" dirty="0">
                <a:latin typeface="Corbel" panose="020B0503020204020204" pitchFamily="34" charset="0"/>
              </a:rPr>
              <a:t>Čestné prohlášení</a:t>
            </a:r>
          </a:p>
        </p:txBody>
      </p:sp>
      <p:pic>
        <p:nvPicPr>
          <p:cNvPr id="4" name="Picture 2" descr="C:\Users\michaela.sedlackova\Desktop\ČP.PNG">
            <a:extLst>
              <a:ext uri="{FF2B5EF4-FFF2-40B4-BE49-F238E27FC236}">
                <a16:creationId xmlns="" xmlns:a16="http://schemas.microsoft.com/office/drawing/2014/main" id="{1F902C16-6443-4A10-B450-46A5C285C9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4641" y="1016000"/>
            <a:ext cx="728534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 xmlns:a16="http://schemas.microsoft.com/office/drawing/2014/main" id="{C403B393-03A2-4E32-ACF8-FEF283A9C2FE}"/>
              </a:ext>
            </a:extLst>
          </p:cNvPr>
          <p:cNvSpPr txBox="1">
            <a:spLocks/>
          </p:cNvSpPr>
          <p:nvPr/>
        </p:nvSpPr>
        <p:spPr>
          <a:xfrm>
            <a:off x="838199" y="5661248"/>
            <a:ext cx="10515599" cy="1008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Zaškrtnout checkbox u požadovaných čestných prohlášení a každý řádek uložit.</a:t>
            </a:r>
          </a:p>
          <a:p>
            <a:pPr>
              <a:spcBef>
                <a:spcPts val="0"/>
              </a:spcBef>
              <a:buFont typeface="Wingdings" panose="05000000000000000000" pitchFamily="2" charset="2"/>
              <a:buChar char=""/>
            </a:pPr>
            <a:r>
              <a:rPr lang="cs-CZ" sz="2000" dirty="0"/>
              <a:t>Editace se omezuje na vyznačení souhlasu s textem prohlášení, textové pole s obsahem prohlášení nelze editovat.</a:t>
            </a:r>
          </a:p>
          <a:p>
            <a:pPr algn="just">
              <a:spcBef>
                <a:spcPts val="0"/>
              </a:spcBef>
              <a:buFont typeface="Wingdings" panose="05000000000000000000" pitchFamily="2" charset="2"/>
              <a:buChar char=""/>
            </a:pPr>
            <a:endParaRPr lang="cs-CZ" sz="2000" dirty="0"/>
          </a:p>
          <a:p>
            <a:pPr algn="just">
              <a:spcBef>
                <a:spcPts val="0"/>
              </a:spcBef>
              <a:buFont typeface="Wingdings" panose="05000000000000000000" pitchFamily="2" charset="2"/>
              <a:buChar char=""/>
            </a:pPr>
            <a:endParaRPr lang="cs-CZ" sz="2000" dirty="0"/>
          </a:p>
        </p:txBody>
      </p:sp>
    </p:spTree>
    <p:extLst>
      <p:ext uri="{BB962C8B-B14F-4D97-AF65-F5344CB8AC3E}">
        <p14:creationId xmlns:p14="http://schemas.microsoft.com/office/powerpoint/2010/main" val="180576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4D69146-5317-4702-A6EE-03E485739344}"/>
              </a:ext>
            </a:extLst>
          </p:cNvPr>
          <p:cNvSpPr>
            <a:spLocks noGrp="1"/>
          </p:cNvSpPr>
          <p:nvPr>
            <p:ph type="title"/>
          </p:nvPr>
        </p:nvSpPr>
        <p:spPr/>
        <p:txBody>
          <a:bodyPr>
            <a:normAutofit fontScale="90000"/>
          </a:bodyPr>
          <a:lstStyle/>
          <a:p>
            <a:r>
              <a:rPr lang="cs-CZ" sz="4200" dirty="0"/>
              <a:t>Informace o křížovém financování </a:t>
            </a:r>
            <a:br>
              <a:rPr lang="cs-CZ" sz="4200" dirty="0"/>
            </a:br>
            <a:r>
              <a:rPr lang="cs-CZ" sz="4200" dirty="0"/>
              <a:t>a nepřímých nákladech</a:t>
            </a:r>
            <a:r>
              <a:rPr lang="cs-CZ" dirty="0"/>
              <a:t/>
            </a:r>
            <a:br>
              <a:rPr lang="cs-CZ" dirty="0"/>
            </a:br>
            <a:endParaRPr lang="cs-CZ" dirty="0"/>
          </a:p>
        </p:txBody>
      </p:sp>
      <p:sp>
        <p:nvSpPr>
          <p:cNvPr id="3" name="Zástupný symbol pro obsah 2">
            <a:extLst>
              <a:ext uri="{FF2B5EF4-FFF2-40B4-BE49-F238E27FC236}">
                <a16:creationId xmlns="" xmlns:a16="http://schemas.microsoft.com/office/drawing/2014/main" id="{B1F0ADB6-2F17-4ED5-8342-393049DE9975}"/>
              </a:ext>
            </a:extLst>
          </p:cNvPr>
          <p:cNvSpPr>
            <a:spLocks noGrp="1"/>
          </p:cNvSpPr>
          <p:nvPr>
            <p:ph idx="1"/>
          </p:nvPr>
        </p:nvSpPr>
        <p:spPr/>
        <p:txBody>
          <a:bodyPr>
            <a:normAutofit fontScale="92500" lnSpcReduction="10000"/>
          </a:bodyPr>
          <a:lstStyle/>
          <a:p>
            <a:pPr marL="0" indent="0">
              <a:buNone/>
            </a:pPr>
            <a:r>
              <a:rPr lang="cs-CZ" b="1" dirty="0"/>
              <a:t>Křížové financování</a:t>
            </a:r>
          </a:p>
          <a:p>
            <a:r>
              <a:rPr lang="cs-CZ" dirty="0"/>
              <a:t>V rámci této výzvy není využití křížového financování umožněno.</a:t>
            </a:r>
          </a:p>
          <a:p>
            <a:pPr marL="0" indent="0">
              <a:buNone/>
            </a:pPr>
            <a:endParaRPr lang="cs-CZ" dirty="0"/>
          </a:p>
          <a:p>
            <a:pPr marL="0" indent="0">
              <a:buNone/>
            </a:pPr>
            <a:r>
              <a:rPr lang="cs-CZ" dirty="0"/>
              <a:t>Nepřímé náklady</a:t>
            </a:r>
          </a:p>
          <a:p>
            <a:r>
              <a:rPr lang="cs-CZ" dirty="0"/>
              <a:t>25 % nákladů projektu </a:t>
            </a:r>
          </a:p>
          <a:p>
            <a:r>
              <a:rPr lang="cs-CZ" dirty="0"/>
              <a:t>př. Projekt za 400 000 Kč = 300 000 Kč přímé náklady + 100 000 Kč nepřímé náklady</a:t>
            </a:r>
          </a:p>
          <a:p>
            <a:r>
              <a:rPr lang="cs-CZ" dirty="0"/>
              <a:t>Procento nepřímých nákladů se snižuje při nákupu služeb nad 60 % nákladů projektu </a:t>
            </a:r>
          </a:p>
          <a:p>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730240"/>
            <a:ext cx="3952301" cy="819238"/>
          </a:xfrm>
          <a:prstGeom prst="rect">
            <a:avLst/>
          </a:prstGeom>
        </p:spPr>
      </p:pic>
    </p:spTree>
    <p:extLst>
      <p:ext uri="{BB962C8B-B14F-4D97-AF65-F5344CB8AC3E}">
        <p14:creationId xmlns:p14="http://schemas.microsoft.com/office/powerpoint/2010/main" val="23065987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3573184-01BB-4103-B9A7-1934ED0F6616}"/>
              </a:ext>
            </a:extLst>
          </p:cNvPr>
          <p:cNvSpPr>
            <a:spLocks noGrp="1"/>
          </p:cNvSpPr>
          <p:nvPr>
            <p:ph type="title"/>
          </p:nvPr>
        </p:nvSpPr>
        <p:spPr>
          <a:xfrm>
            <a:off x="838200" y="130629"/>
            <a:ext cx="10515600" cy="841829"/>
          </a:xfrm>
        </p:spPr>
        <p:txBody>
          <a:bodyPr>
            <a:normAutofit/>
          </a:bodyPr>
          <a:lstStyle/>
          <a:p>
            <a:pPr algn="ctr"/>
            <a:r>
              <a:rPr lang="cs-CZ" b="1" dirty="0">
                <a:latin typeface="Corbel" panose="020B0503020204020204" pitchFamily="34" charset="0"/>
              </a:rPr>
              <a:t>Dokumenty</a:t>
            </a:r>
          </a:p>
        </p:txBody>
      </p:sp>
      <p:sp>
        <p:nvSpPr>
          <p:cNvPr id="5" name="Zástupný symbol pro obsah 4">
            <a:extLst>
              <a:ext uri="{FF2B5EF4-FFF2-40B4-BE49-F238E27FC236}">
                <a16:creationId xmlns="" xmlns:a16="http://schemas.microsoft.com/office/drawing/2014/main" id="{E2AFA153-8564-4A70-A066-AB1199381A3C}"/>
              </a:ext>
            </a:extLst>
          </p:cNvPr>
          <p:cNvSpPr>
            <a:spLocks noGrp="1"/>
          </p:cNvSpPr>
          <p:nvPr>
            <p:ph idx="1"/>
          </p:nvPr>
        </p:nvSpPr>
        <p:spPr>
          <a:xfrm>
            <a:off x="746942" y="5702234"/>
            <a:ext cx="10515600" cy="1025137"/>
          </a:xfrm>
        </p:spPr>
        <p:txBody>
          <a:bodyPr>
            <a:normAutofit/>
          </a:bodyPr>
          <a:lstStyle/>
          <a:p>
            <a:pPr algn="just">
              <a:spcBef>
                <a:spcPts val="0"/>
              </a:spcBef>
              <a:buFont typeface="Wingdings" panose="05000000000000000000" pitchFamily="2" charset="2"/>
              <a:buChar char=""/>
            </a:pPr>
            <a:r>
              <a:rPr lang="cs-CZ" sz="2000" dirty="0"/>
              <a:t>Požadované dokumenty jsou uvedeny v textu výzvy MAS/ŘO.</a:t>
            </a:r>
          </a:p>
          <a:p>
            <a:pPr algn="just">
              <a:spcBef>
                <a:spcPts val="0"/>
              </a:spcBef>
              <a:buFont typeface="Wingdings" panose="05000000000000000000" pitchFamily="2" charset="2"/>
              <a:buChar char=""/>
            </a:pPr>
            <a:r>
              <a:rPr lang="cs-CZ" sz="2000" dirty="0"/>
              <a:t>Předdefinovaný </a:t>
            </a:r>
            <a:r>
              <a:rPr lang="cs-CZ" sz="2000" u="sng" dirty="0"/>
              <a:t>vzor/formulář</a:t>
            </a:r>
            <a:r>
              <a:rPr lang="cs-CZ" sz="2000" dirty="0"/>
              <a:t> přílohy stáhnete přes tlačítko Stáhnout soubor dokumentu.</a:t>
            </a:r>
          </a:p>
          <a:p>
            <a:pPr algn="just">
              <a:spcBef>
                <a:spcPts val="0"/>
              </a:spcBef>
              <a:buFont typeface="Wingdings" panose="05000000000000000000" pitchFamily="2" charset="2"/>
              <a:buChar char=""/>
            </a:pPr>
            <a:r>
              <a:rPr lang="cs-CZ" sz="2000" dirty="0"/>
              <a:t>Tlačítkem Připojit fyzický soubor připojíte a záznam uložte.</a:t>
            </a:r>
          </a:p>
        </p:txBody>
      </p:sp>
      <p:pic>
        <p:nvPicPr>
          <p:cNvPr id="4" name="Picture 3">
            <a:extLst>
              <a:ext uri="{FF2B5EF4-FFF2-40B4-BE49-F238E27FC236}">
                <a16:creationId xmlns="" xmlns:a16="http://schemas.microsoft.com/office/drawing/2014/main" id="{C588C19A-4E45-432F-98C8-F6DFEE6F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8" y="972458"/>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785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BDF4753-3F41-497E-9CAA-AFF33384E8CB}"/>
              </a:ext>
            </a:extLst>
          </p:cNvPr>
          <p:cNvSpPr>
            <a:spLocks noGrp="1"/>
          </p:cNvSpPr>
          <p:nvPr>
            <p:ph type="title"/>
          </p:nvPr>
        </p:nvSpPr>
        <p:spPr>
          <a:xfrm>
            <a:off x="838200" y="365126"/>
            <a:ext cx="10515600" cy="1318532"/>
          </a:xfrm>
        </p:spPr>
        <p:txBody>
          <a:bodyPr/>
          <a:lstStyle/>
          <a:p>
            <a:pPr algn="ctr"/>
            <a:r>
              <a:rPr lang="cs-CZ" b="1" dirty="0">
                <a:latin typeface="Corbel" panose="020B0503020204020204" pitchFamily="34" charset="0"/>
              </a:rPr>
              <a:t>Operace se žádostí</a:t>
            </a:r>
          </a:p>
        </p:txBody>
      </p:sp>
      <p:sp>
        <p:nvSpPr>
          <p:cNvPr id="4" name="Zástupný symbol pro obsah 2">
            <a:extLst>
              <a:ext uri="{FF2B5EF4-FFF2-40B4-BE49-F238E27FC236}">
                <a16:creationId xmlns="" xmlns:a16="http://schemas.microsoft.com/office/drawing/2014/main" id="{7B4F9625-C5C9-40DC-8542-9F740D539953}"/>
              </a:ext>
            </a:extLst>
          </p:cNvPr>
          <p:cNvSpPr txBox="1">
            <a:spLocks/>
          </p:cNvSpPr>
          <p:nvPr/>
        </p:nvSpPr>
        <p:spPr>
          <a:xfrm>
            <a:off x="1248229" y="1484782"/>
            <a:ext cx="9024483" cy="369681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cs-CZ" sz="3600" dirty="0">
                <a:latin typeface="Corbel" panose="020B0503020204020204" pitchFamily="34" charset="0"/>
              </a:rPr>
              <a:t>Horní příkazový řádek obsahuje:</a:t>
            </a:r>
          </a:p>
          <a:p>
            <a:pPr lvl="1">
              <a:lnSpc>
                <a:spcPct val="120000"/>
              </a:lnSpc>
              <a:spcBef>
                <a:spcPts val="600"/>
              </a:spcBef>
            </a:pPr>
            <a:r>
              <a:rPr lang="cs-CZ" sz="3600" dirty="0">
                <a:solidFill>
                  <a:schemeClr val="accent6"/>
                </a:solidFill>
                <a:latin typeface="Corbel" panose="020B0503020204020204" pitchFamily="34" charset="0"/>
              </a:rPr>
              <a:t>Přístup k projektu</a:t>
            </a:r>
          </a:p>
          <a:p>
            <a:pPr lvl="1">
              <a:lnSpc>
                <a:spcPct val="120000"/>
              </a:lnSpc>
              <a:spcBef>
                <a:spcPts val="600"/>
              </a:spcBef>
            </a:pPr>
            <a:r>
              <a:rPr lang="cs-CZ" sz="3600" dirty="0">
                <a:latin typeface="Corbel" panose="020B0503020204020204" pitchFamily="34" charset="0"/>
              </a:rPr>
              <a:t>Plné moci</a:t>
            </a:r>
          </a:p>
          <a:p>
            <a:pPr lvl="1">
              <a:lnSpc>
                <a:spcPct val="120000"/>
              </a:lnSpc>
              <a:spcBef>
                <a:spcPts val="600"/>
              </a:spcBef>
            </a:pPr>
            <a:r>
              <a:rPr lang="cs-CZ" sz="3600" dirty="0">
                <a:latin typeface="Corbel" panose="020B0503020204020204" pitchFamily="34" charset="0"/>
              </a:rPr>
              <a:t>Kopírovat</a:t>
            </a:r>
          </a:p>
          <a:p>
            <a:pPr lvl="1">
              <a:lnSpc>
                <a:spcPct val="120000"/>
              </a:lnSpc>
              <a:spcBef>
                <a:spcPts val="600"/>
              </a:spcBef>
            </a:pPr>
            <a:r>
              <a:rPr lang="cs-CZ" sz="3600" dirty="0">
                <a:latin typeface="Corbel" panose="020B0503020204020204" pitchFamily="34" charset="0"/>
              </a:rPr>
              <a:t>Vymazat žádost</a:t>
            </a:r>
          </a:p>
          <a:p>
            <a:pPr lvl="1">
              <a:lnSpc>
                <a:spcPct val="120000"/>
              </a:lnSpc>
              <a:spcBef>
                <a:spcPts val="600"/>
              </a:spcBef>
            </a:pPr>
            <a:r>
              <a:rPr lang="cs-CZ" sz="3600" dirty="0">
                <a:solidFill>
                  <a:schemeClr val="accent6"/>
                </a:solidFill>
                <a:latin typeface="Corbel" panose="020B0503020204020204" pitchFamily="34" charset="0"/>
              </a:rPr>
              <a:t>Kontrola</a:t>
            </a:r>
          </a:p>
          <a:p>
            <a:pPr lvl="1">
              <a:lnSpc>
                <a:spcPct val="120000"/>
              </a:lnSpc>
              <a:spcBef>
                <a:spcPts val="600"/>
              </a:spcBef>
            </a:pPr>
            <a:r>
              <a:rPr lang="cs-CZ" sz="3600" dirty="0">
                <a:solidFill>
                  <a:schemeClr val="accent6"/>
                </a:solidFill>
                <a:latin typeface="Corbel" panose="020B0503020204020204" pitchFamily="34" charset="0"/>
              </a:rPr>
              <a:t>Finalizace</a:t>
            </a:r>
          </a:p>
          <a:p>
            <a:pPr lvl="1">
              <a:lnSpc>
                <a:spcPct val="120000"/>
              </a:lnSpc>
              <a:spcBef>
                <a:spcPts val="600"/>
              </a:spcBef>
            </a:pPr>
            <a:r>
              <a:rPr lang="cs-CZ" sz="3600" dirty="0">
                <a:latin typeface="Corbel" panose="020B0503020204020204" pitchFamily="34" charset="0"/>
              </a:rPr>
              <a:t>Tisk</a:t>
            </a:r>
          </a:p>
          <a:p>
            <a:pPr lvl="1"/>
            <a:endParaRPr lang="cs-CZ" dirty="0"/>
          </a:p>
        </p:txBody>
      </p:sp>
      <p:pic>
        <p:nvPicPr>
          <p:cNvPr id="5" name="Picture 2">
            <a:extLst>
              <a:ext uri="{FF2B5EF4-FFF2-40B4-BE49-F238E27FC236}">
                <a16:creationId xmlns="" xmlns:a16="http://schemas.microsoft.com/office/drawing/2014/main" id="{6D81092E-BBE6-4016-8618-1BFED63DC4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4429" y="5480730"/>
            <a:ext cx="8353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6959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709D574-17D2-46CA-A642-D0EB3B129B4E}"/>
              </a:ext>
            </a:extLst>
          </p:cNvPr>
          <p:cNvSpPr>
            <a:spLocks noGrp="1"/>
          </p:cNvSpPr>
          <p:nvPr>
            <p:ph type="title"/>
          </p:nvPr>
        </p:nvSpPr>
        <p:spPr>
          <a:xfrm>
            <a:off x="838200" y="203200"/>
            <a:ext cx="10515600" cy="1088572"/>
          </a:xfrm>
        </p:spPr>
        <p:txBody>
          <a:bodyPr/>
          <a:lstStyle/>
          <a:p>
            <a:pPr algn="ctr"/>
            <a:r>
              <a:rPr lang="cs-CZ" b="1" dirty="0">
                <a:latin typeface="+mn-lt"/>
              </a:rPr>
              <a:t>Přístup k projektu </a:t>
            </a:r>
          </a:p>
        </p:txBody>
      </p:sp>
      <p:sp>
        <p:nvSpPr>
          <p:cNvPr id="4" name="Zástupný symbol pro obsah 2">
            <a:extLst>
              <a:ext uri="{FF2B5EF4-FFF2-40B4-BE49-F238E27FC236}">
                <a16:creationId xmlns="" xmlns:a16="http://schemas.microsoft.com/office/drawing/2014/main" id="{CA4A4BC1-0A34-4C98-ACE4-922E8311735A}"/>
              </a:ext>
            </a:extLst>
          </p:cNvPr>
          <p:cNvSpPr txBox="1">
            <a:spLocks/>
          </p:cNvSpPr>
          <p:nvPr/>
        </p:nvSpPr>
        <p:spPr>
          <a:xfrm>
            <a:off x="376941" y="1445345"/>
            <a:ext cx="8064000" cy="48240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Uživatel, který žádost založil se automaticky stává </a:t>
            </a:r>
            <a:r>
              <a:rPr lang="cs-CZ" u="sng" dirty="0"/>
              <a:t>Správcem přístupů.</a:t>
            </a:r>
          </a:p>
          <a:p>
            <a:pPr marL="0" indent="0" algn="just">
              <a:buFont typeface="Arial" panose="020B0604020202020204" pitchFamily="34" charset="0"/>
              <a:buNone/>
            </a:pPr>
            <a:endParaRPr lang="cs-CZ" u="sng" dirty="0"/>
          </a:p>
          <a:p>
            <a:pPr marL="0" indent="0" algn="just">
              <a:buFont typeface="Arial" panose="020B0604020202020204" pitchFamily="34" charset="0"/>
              <a:buNone/>
            </a:pPr>
            <a:endParaRPr lang="cs-CZ" u="sng" dirty="0"/>
          </a:p>
          <a:p>
            <a:pPr algn="just">
              <a:spcBef>
                <a:spcPts val="0"/>
              </a:spcBef>
            </a:pPr>
            <a:endParaRPr lang="cs-CZ" dirty="0"/>
          </a:p>
          <a:p>
            <a:pPr algn="just">
              <a:spcBef>
                <a:spcPts val="0"/>
              </a:spcBef>
            </a:pPr>
            <a:r>
              <a:rPr lang="cs-CZ" dirty="0"/>
              <a:t>Možno zpřístupnit žádost dalším uživatelům, včetně pracovníků technické podpory </a:t>
            </a:r>
            <a:r>
              <a:rPr lang="cs-CZ" dirty="0">
                <a:hlinkClick r:id="rId3"/>
              </a:rPr>
              <a:t>iskp@mpsv.cz</a:t>
            </a:r>
            <a:r>
              <a:rPr lang="cs-CZ" dirty="0"/>
              <a:t>. </a:t>
            </a:r>
          </a:p>
          <a:p>
            <a:pPr algn="just"/>
            <a:r>
              <a:rPr lang="cs-CZ"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Font typeface="Arial" panose="020B0604020202020204" pitchFamily="34" charset="0"/>
              <a:buNone/>
            </a:pPr>
            <a:endParaRPr lang="cs-CZ" dirty="0"/>
          </a:p>
          <a:p>
            <a:pPr marL="414000" lvl="1" indent="0">
              <a:buFont typeface="Arial" panose="020B0604020202020204" pitchFamily="34" charset="0"/>
              <a:buNone/>
            </a:pPr>
            <a:endParaRPr lang="cs-CZ" dirty="0"/>
          </a:p>
          <a:p>
            <a:pPr lvl="1"/>
            <a:endParaRPr lang="cs-CZ" dirty="0"/>
          </a:p>
        </p:txBody>
      </p:sp>
      <p:pic>
        <p:nvPicPr>
          <p:cNvPr id="5" name="Picture 2">
            <a:extLst>
              <a:ext uri="{FF2B5EF4-FFF2-40B4-BE49-F238E27FC236}">
                <a16:creationId xmlns="" xmlns:a16="http://schemas.microsoft.com/office/drawing/2014/main" id="{E8D2BC57-7B74-4BFA-AC3F-668AEFE10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880" y="1895539"/>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39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4EA07A-5FC8-4E66-BFC4-8EF2BB90A17D}"/>
              </a:ext>
            </a:extLst>
          </p:cNvPr>
          <p:cNvSpPr>
            <a:spLocks noGrp="1"/>
          </p:cNvSpPr>
          <p:nvPr>
            <p:ph type="title"/>
          </p:nvPr>
        </p:nvSpPr>
        <p:spPr>
          <a:xfrm>
            <a:off x="838200" y="261258"/>
            <a:ext cx="10515600" cy="899886"/>
          </a:xfrm>
        </p:spPr>
        <p:txBody>
          <a:bodyPr/>
          <a:lstStyle/>
          <a:p>
            <a:pPr algn="ctr"/>
            <a:r>
              <a:rPr lang="cs-CZ" b="1" dirty="0">
                <a:latin typeface="Corbel" panose="020B0503020204020204" pitchFamily="34" charset="0"/>
              </a:rPr>
              <a:t>Přístup k projektu </a:t>
            </a:r>
          </a:p>
        </p:txBody>
      </p:sp>
      <p:sp>
        <p:nvSpPr>
          <p:cNvPr id="7" name="Zástupný symbol pro obsah 2">
            <a:extLst>
              <a:ext uri="{FF2B5EF4-FFF2-40B4-BE49-F238E27FC236}">
                <a16:creationId xmlns="" xmlns:a16="http://schemas.microsoft.com/office/drawing/2014/main" id="{F2AEF0BD-E4E1-423E-9E2D-E1F5CED1C362}"/>
              </a:ext>
            </a:extLst>
          </p:cNvPr>
          <p:cNvSpPr>
            <a:spLocks noGrp="1"/>
          </p:cNvSpPr>
          <p:nvPr>
            <p:ph idx="1"/>
          </p:nvPr>
        </p:nvSpPr>
        <p:spPr>
          <a:xfrm>
            <a:off x="838200" y="1484784"/>
            <a:ext cx="10657114" cy="1512168"/>
          </a:xfrm>
        </p:spPr>
        <p:txBody>
          <a:bodyPr>
            <a:normAutofit/>
          </a:bodyPr>
          <a:lstStyle/>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Přidělení přístupu novému uživateli pomocí tlačítka Nový záznam.</a:t>
            </a:r>
          </a:p>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Změna práv stávajících uživatelů – Změnit nastavení přístupů.</a:t>
            </a:r>
          </a:p>
        </p:txBody>
      </p:sp>
      <p:pic>
        <p:nvPicPr>
          <p:cNvPr id="8" name="Picture 3">
            <a:extLst>
              <a:ext uri="{FF2B5EF4-FFF2-40B4-BE49-F238E27FC236}">
                <a16:creationId xmlns="" xmlns:a16="http://schemas.microsoft.com/office/drawing/2014/main" id="{536C3C3E-2D58-4B4E-AB5B-34CB75EE6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27" y="2996952"/>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a:extLst>
              <a:ext uri="{FF2B5EF4-FFF2-40B4-BE49-F238E27FC236}">
                <a16:creationId xmlns="" xmlns:a16="http://schemas.microsoft.com/office/drawing/2014/main" id="{6C7E3E7A-B80A-4BC9-B5E0-C4F70ECED3B6}"/>
              </a:ext>
            </a:extLst>
          </p:cNvPr>
          <p:cNvSpPr/>
          <p:nvPr/>
        </p:nvSpPr>
        <p:spPr>
          <a:xfrm>
            <a:off x="7778677" y="4760007"/>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3158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4C79D20-5CA3-403D-99DE-B3E9C52674FB}"/>
              </a:ext>
            </a:extLst>
          </p:cNvPr>
          <p:cNvSpPr>
            <a:spLocks noGrp="1"/>
          </p:cNvSpPr>
          <p:nvPr>
            <p:ph type="title"/>
          </p:nvPr>
        </p:nvSpPr>
        <p:spPr>
          <a:xfrm>
            <a:off x="838200" y="232229"/>
            <a:ext cx="10515600" cy="943429"/>
          </a:xfrm>
        </p:spPr>
        <p:txBody>
          <a:bodyPr/>
          <a:lstStyle/>
          <a:p>
            <a:pPr algn="ctr"/>
            <a:r>
              <a:rPr lang="cs-CZ" b="1" dirty="0">
                <a:latin typeface="Corbel" panose="020B0503020204020204" pitchFamily="34" charset="0"/>
              </a:rPr>
              <a:t>Přístup k projektu </a:t>
            </a:r>
          </a:p>
        </p:txBody>
      </p:sp>
      <p:sp>
        <p:nvSpPr>
          <p:cNvPr id="4" name="Zástupný symbol pro obsah 2">
            <a:extLst>
              <a:ext uri="{FF2B5EF4-FFF2-40B4-BE49-F238E27FC236}">
                <a16:creationId xmlns="" xmlns:a16="http://schemas.microsoft.com/office/drawing/2014/main" id="{45C9CF3A-5E57-4373-94FC-369A0F0A1080}"/>
              </a:ext>
            </a:extLst>
          </p:cNvPr>
          <p:cNvSpPr txBox="1">
            <a:spLocks/>
          </p:cNvSpPr>
          <p:nvPr/>
        </p:nvSpPr>
        <p:spPr>
          <a:xfrm>
            <a:off x="651084" y="1175658"/>
            <a:ext cx="10515600" cy="116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
            </a:pPr>
            <a:r>
              <a:rPr lang="cs-CZ" sz="2400" dirty="0">
                <a:latin typeface="Corbel" panose="020B0503020204020204" pitchFamily="34" charset="0"/>
              </a:rPr>
              <a:t>Pokud má aplikace ISKP14+ umožnit signatáři podepsat žádost, musí mu být přidělena </a:t>
            </a:r>
            <a:r>
              <a:rPr lang="cs-CZ" sz="2400" b="1" dirty="0">
                <a:latin typeface="Corbel" panose="020B0503020204020204" pitchFamily="34" charset="0"/>
              </a:rPr>
              <a:t>Úloha</a:t>
            </a:r>
            <a:r>
              <a:rPr lang="cs-CZ" sz="2400" dirty="0">
                <a:latin typeface="Corbel" panose="020B0503020204020204" pitchFamily="34" charset="0"/>
              </a:rPr>
              <a:t> k podpisu. </a:t>
            </a:r>
          </a:p>
        </p:txBody>
      </p:sp>
      <p:pic>
        <p:nvPicPr>
          <p:cNvPr id="5" name="Picture 2">
            <a:extLst>
              <a:ext uri="{FF2B5EF4-FFF2-40B4-BE49-F238E27FC236}">
                <a16:creationId xmlns="" xmlns:a16="http://schemas.microsoft.com/office/drawing/2014/main" id="{C0761322-2BA4-4692-B620-3FF7FF140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4" y="236108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 xmlns:a16="http://schemas.microsoft.com/office/drawing/2014/main" id="{7E64DF42-103E-40DD-9C9F-579D90A693F9}"/>
              </a:ext>
            </a:extLst>
          </p:cNvPr>
          <p:cNvSpPr txBox="1">
            <a:spLocks/>
          </p:cNvSpPr>
          <p:nvPr/>
        </p:nvSpPr>
        <p:spPr>
          <a:xfrm>
            <a:off x="8606387" y="5257346"/>
            <a:ext cx="2303462" cy="13684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dirty="0"/>
              <a:t>Úlohu lze přidat pomocí tlačítka </a:t>
            </a:r>
            <a:br>
              <a:rPr lang="cs-CZ" dirty="0"/>
            </a:br>
            <a:r>
              <a:rPr lang="cs-CZ" dirty="0"/>
              <a:t>Nový záznam. </a:t>
            </a:r>
          </a:p>
        </p:txBody>
      </p:sp>
      <p:cxnSp>
        <p:nvCxnSpPr>
          <p:cNvPr id="7" name="Přímá spojnice se šipkou 6">
            <a:extLst>
              <a:ext uri="{FF2B5EF4-FFF2-40B4-BE49-F238E27FC236}">
                <a16:creationId xmlns="" xmlns:a16="http://schemas.microsoft.com/office/drawing/2014/main" id="{F476BF92-FF8B-42AB-826A-17F66690F1D6}"/>
              </a:ext>
            </a:extLst>
          </p:cNvPr>
          <p:cNvCxnSpPr>
            <a:cxnSpLocks/>
          </p:cNvCxnSpPr>
          <p:nvPr/>
        </p:nvCxnSpPr>
        <p:spPr>
          <a:xfrm flipH="1" flipV="1">
            <a:off x="1943346" y="5407083"/>
            <a:ext cx="6663041" cy="4566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 xmlns:a16="http://schemas.microsoft.com/office/drawing/2014/main" id="{00E76450-295D-44C3-9821-4EC3F85EB53D}"/>
              </a:ext>
            </a:extLst>
          </p:cNvPr>
          <p:cNvSpPr/>
          <p:nvPr/>
        </p:nvSpPr>
        <p:spPr>
          <a:xfrm>
            <a:off x="651084" y="5257347"/>
            <a:ext cx="1105145"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 xmlns:a16="http://schemas.microsoft.com/office/drawing/2014/main" id="{AAE6529E-0FB4-4B33-B6E7-CE75A8CC1057}"/>
              </a:ext>
            </a:extLst>
          </p:cNvPr>
          <p:cNvSpPr/>
          <p:nvPr/>
        </p:nvSpPr>
        <p:spPr>
          <a:xfrm>
            <a:off x="683206" y="275631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8480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C3DAB09-1515-42E5-AC72-F0AEC96D19B9}"/>
              </a:ext>
            </a:extLst>
          </p:cNvPr>
          <p:cNvSpPr>
            <a:spLocks noGrp="1"/>
          </p:cNvSpPr>
          <p:nvPr>
            <p:ph type="title"/>
          </p:nvPr>
        </p:nvSpPr>
        <p:spPr>
          <a:xfrm>
            <a:off x="838200" y="203200"/>
            <a:ext cx="10515600" cy="1059543"/>
          </a:xfrm>
        </p:spPr>
        <p:txBody>
          <a:bodyPr/>
          <a:lstStyle/>
          <a:p>
            <a:pPr algn="ctr"/>
            <a:r>
              <a:rPr lang="cs-CZ" b="1" dirty="0">
                <a:latin typeface="Corbel" panose="020B0503020204020204" pitchFamily="34" charset="0"/>
              </a:rPr>
              <a:t>Plné moci</a:t>
            </a:r>
          </a:p>
        </p:txBody>
      </p:sp>
      <p:pic>
        <p:nvPicPr>
          <p:cNvPr id="4" name="Picture 2">
            <a:extLst>
              <a:ext uri="{FF2B5EF4-FFF2-40B4-BE49-F238E27FC236}">
                <a16:creationId xmlns="" xmlns:a16="http://schemas.microsoft.com/office/drawing/2014/main" id="{E67793C6-091B-4E43-B245-1AF0D707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17" y="1161143"/>
            <a:ext cx="798356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665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92FA526-8D3F-4534-BD5A-85520391D011}"/>
              </a:ext>
            </a:extLst>
          </p:cNvPr>
          <p:cNvSpPr>
            <a:spLocks noGrp="1"/>
          </p:cNvSpPr>
          <p:nvPr>
            <p:ph type="title"/>
          </p:nvPr>
        </p:nvSpPr>
        <p:spPr>
          <a:xfrm>
            <a:off x="838200" y="0"/>
            <a:ext cx="10515600" cy="986972"/>
          </a:xfrm>
        </p:spPr>
        <p:txBody>
          <a:bodyPr>
            <a:normAutofit/>
          </a:bodyPr>
          <a:lstStyle/>
          <a:p>
            <a:pPr algn="ctr"/>
            <a:r>
              <a:rPr lang="cs-CZ" b="1" dirty="0">
                <a:latin typeface="Corbel" panose="020B0503020204020204" pitchFamily="34" charset="0"/>
              </a:rPr>
              <a:t>Kontrola</a:t>
            </a:r>
          </a:p>
        </p:txBody>
      </p:sp>
      <p:sp>
        <p:nvSpPr>
          <p:cNvPr id="4" name="Zástupný symbol pro obsah 2">
            <a:extLst>
              <a:ext uri="{FF2B5EF4-FFF2-40B4-BE49-F238E27FC236}">
                <a16:creationId xmlns="" xmlns:a16="http://schemas.microsoft.com/office/drawing/2014/main" id="{88D1EE7A-8BE7-43CF-B655-D9FB114A58F6}"/>
              </a:ext>
            </a:extLst>
          </p:cNvPr>
          <p:cNvSpPr txBox="1">
            <a:spLocks/>
          </p:cNvSpPr>
          <p:nvPr/>
        </p:nvSpPr>
        <p:spPr>
          <a:xfrm>
            <a:off x="464457" y="1556792"/>
            <a:ext cx="11030857"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dirty="0"/>
              <a:t>Provádíme zpravidla po vyplnění všech záložek (celé žádosti). </a:t>
            </a:r>
          </a:p>
          <a:p>
            <a:pPr algn="just">
              <a:lnSpc>
                <a:spcPct val="100000"/>
              </a:lnSpc>
            </a:pPr>
            <a:r>
              <a:rPr lang="cs-CZ" dirty="0"/>
              <a:t>Můžeme využít i průběžně jako nápovědu jak správně dané pole vyplnit.</a:t>
            </a:r>
          </a:p>
          <a:p>
            <a:pPr algn="just">
              <a:lnSpc>
                <a:spcPct val="100000"/>
              </a:lnSpc>
            </a:pPr>
            <a:r>
              <a:rPr lang="cs-CZ" dirty="0"/>
              <a:t>Všechny červené chybové hlášky nutno odstranit.</a:t>
            </a:r>
          </a:p>
          <a:p>
            <a:endParaRPr lang="cs-CZ" dirty="0"/>
          </a:p>
          <a:p>
            <a:endParaRPr lang="cs-CZ" dirty="0"/>
          </a:p>
          <a:p>
            <a:endParaRPr lang="cs-CZ" dirty="0"/>
          </a:p>
          <a:p>
            <a:endParaRPr lang="cs-CZ" dirty="0"/>
          </a:p>
          <a:p>
            <a:endParaRPr lang="cs-CZ" dirty="0"/>
          </a:p>
          <a:p>
            <a:r>
              <a:rPr lang="cs-CZ" dirty="0"/>
              <a:t>Kontrola proběhla v pořádku = možnost finalizovat!</a:t>
            </a:r>
          </a:p>
        </p:txBody>
      </p:sp>
      <p:pic>
        <p:nvPicPr>
          <p:cNvPr id="5" name="Picture 2">
            <a:extLst>
              <a:ext uri="{FF2B5EF4-FFF2-40B4-BE49-F238E27FC236}">
                <a16:creationId xmlns="" xmlns:a16="http://schemas.microsoft.com/office/drawing/2014/main" id="{544612EF-55F2-4A78-AD62-50586B799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66" y="3203017"/>
            <a:ext cx="6760837" cy="209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6307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32E030D-C083-477A-94C9-5A48565729D8}"/>
              </a:ext>
            </a:extLst>
          </p:cNvPr>
          <p:cNvSpPr>
            <a:spLocks noGrp="1"/>
          </p:cNvSpPr>
          <p:nvPr>
            <p:ph type="title"/>
          </p:nvPr>
        </p:nvSpPr>
        <p:spPr>
          <a:xfrm>
            <a:off x="838200" y="116114"/>
            <a:ext cx="10515600" cy="943430"/>
          </a:xfrm>
        </p:spPr>
        <p:txBody>
          <a:bodyPr>
            <a:normAutofit/>
          </a:bodyPr>
          <a:lstStyle/>
          <a:p>
            <a:pPr algn="ctr"/>
            <a:r>
              <a:rPr lang="cs-CZ" b="1" dirty="0">
                <a:latin typeface="Corbel" panose="020B0503020204020204" pitchFamily="34" charset="0"/>
              </a:rPr>
              <a:t>Finalizace</a:t>
            </a:r>
          </a:p>
        </p:txBody>
      </p:sp>
      <p:sp>
        <p:nvSpPr>
          <p:cNvPr id="3" name="Zástupný symbol pro obsah 2">
            <a:extLst>
              <a:ext uri="{FF2B5EF4-FFF2-40B4-BE49-F238E27FC236}">
                <a16:creationId xmlns="" xmlns:a16="http://schemas.microsoft.com/office/drawing/2014/main" id="{E166F35E-523C-42DB-AB88-D0B3FEC23B9A}"/>
              </a:ext>
            </a:extLst>
          </p:cNvPr>
          <p:cNvSpPr>
            <a:spLocks noGrp="1"/>
          </p:cNvSpPr>
          <p:nvPr>
            <p:ph idx="1"/>
          </p:nvPr>
        </p:nvSpPr>
        <p:spPr>
          <a:xfrm>
            <a:off x="838200" y="1351458"/>
            <a:ext cx="10515600" cy="5117419"/>
          </a:xfrm>
        </p:spPr>
        <p:txBody>
          <a:bodyPr/>
          <a:lstStyle/>
          <a:p>
            <a:r>
              <a:rPr lang="cs-CZ" dirty="0"/>
              <a:t>Nutno v nastavení přístupů (záložka Přístup k žádosti) uvést/zatrhnout Signatáře.</a:t>
            </a:r>
          </a:p>
          <a:p>
            <a:r>
              <a:rPr lang="cs-CZ" dirty="0"/>
              <a:t>I po finalizaci žádosti o podporu možno provést změny.</a:t>
            </a:r>
          </a:p>
          <a:p>
            <a:r>
              <a:rPr lang="cs-CZ" dirty="0"/>
              <a:t>V PŘÍKAZOVÉM ŘÁDKU se objeví tlačítko STORNO FINALIZACE.</a:t>
            </a:r>
          </a:p>
          <a:p>
            <a:r>
              <a:rPr lang="cs-CZ" dirty="0"/>
              <a:t>Poté opět nutno finalizovat.</a:t>
            </a:r>
          </a:p>
          <a:p>
            <a:r>
              <a:rPr lang="cs-CZ" dirty="0"/>
              <a:t>POZOR!!!</a:t>
            </a:r>
          </a:p>
          <a:p>
            <a:pPr marL="414000" lvl="1" indent="0">
              <a:buNone/>
            </a:pPr>
            <a:r>
              <a:rPr lang="cs-CZ" sz="1800" dirty="0"/>
              <a:t>U </a:t>
            </a:r>
            <a:r>
              <a:rPr lang="cs-CZ" sz="1800" dirty="0" err="1"/>
              <a:t>finalizované</a:t>
            </a:r>
            <a:r>
              <a:rPr lang="cs-CZ" sz="1800" dirty="0"/>
              <a:t> žádosti nelze provádět změny v přístupech k projektu. Pokud je nutné změnu provést, musíte zmáčknout Storno finalizace na horní liště .</a:t>
            </a:r>
          </a:p>
          <a:p>
            <a:endParaRPr lang="cs-CZ" dirty="0"/>
          </a:p>
        </p:txBody>
      </p:sp>
      <p:pic>
        <p:nvPicPr>
          <p:cNvPr id="4" name="Picture 2">
            <a:extLst>
              <a:ext uri="{FF2B5EF4-FFF2-40B4-BE49-F238E27FC236}">
                <a16:creationId xmlns="" xmlns:a16="http://schemas.microsoft.com/office/drawing/2014/main" id="{B4F1B095-C08F-4D0B-AF57-61E0BD802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24" y="5207075"/>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479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10D6BC8-CEEE-4681-ACE1-ED0AD2413FAE}"/>
              </a:ext>
            </a:extLst>
          </p:cNvPr>
          <p:cNvSpPr>
            <a:spLocks noGrp="1"/>
          </p:cNvSpPr>
          <p:nvPr>
            <p:ph type="title"/>
          </p:nvPr>
        </p:nvSpPr>
        <p:spPr/>
        <p:txBody>
          <a:bodyPr/>
          <a:lstStyle/>
          <a:p>
            <a:pPr algn="ctr"/>
            <a:r>
              <a:rPr lang="cs-CZ" b="1" dirty="0">
                <a:latin typeface="Corbel" panose="020B0503020204020204" pitchFamily="34" charset="0"/>
              </a:rPr>
              <a:t>Podpis a podání žádosti</a:t>
            </a:r>
          </a:p>
        </p:txBody>
      </p:sp>
      <p:sp>
        <p:nvSpPr>
          <p:cNvPr id="4" name="Zástupný symbol pro obsah 2">
            <a:extLst>
              <a:ext uri="{FF2B5EF4-FFF2-40B4-BE49-F238E27FC236}">
                <a16:creationId xmlns="" xmlns:a16="http://schemas.microsoft.com/office/drawing/2014/main" id="{D17D060D-D21E-4616-AA49-477D4A5329CE}"/>
              </a:ext>
            </a:extLst>
          </p:cNvPr>
          <p:cNvSpPr txBox="1">
            <a:spLocks/>
          </p:cNvSpPr>
          <p:nvPr/>
        </p:nvSpPr>
        <p:spPr>
          <a:xfrm>
            <a:off x="304800" y="1436711"/>
            <a:ext cx="7206160" cy="3310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200" b="1" dirty="0"/>
              <a:t>PODPIS ŽÁDOSTI</a:t>
            </a:r>
          </a:p>
          <a:p>
            <a:pPr lvl="1">
              <a:lnSpc>
                <a:spcPct val="100000"/>
              </a:lnSpc>
            </a:pPr>
            <a:r>
              <a:rPr lang="cs-CZ" sz="2200" dirty="0"/>
              <a:t>Poslední záložka v levém menu.</a:t>
            </a:r>
          </a:p>
          <a:p>
            <a:pPr lvl="1">
              <a:lnSpc>
                <a:spcPct val="100000"/>
              </a:lnSpc>
            </a:pPr>
            <a:r>
              <a:rPr lang="cs-CZ" sz="2200" b="1" u="sng" dirty="0"/>
              <a:t>Zaktivní se až po úspěšné finalizaci.</a:t>
            </a:r>
          </a:p>
          <a:p>
            <a:pPr lvl="1">
              <a:lnSpc>
                <a:spcPct val="100000"/>
              </a:lnSpc>
            </a:pPr>
            <a:r>
              <a:rPr lang="cs-CZ" sz="2200" dirty="0"/>
              <a:t>Podepisuje jeden či více signatářů (dle volby na záložce Identifikace operace </a:t>
            </a:r>
            <a:r>
              <a:rPr lang="cs-CZ" sz="2200" dirty="0">
                <a:sym typeface="Wingdings" pitchFamily="2" charset="2"/>
              </a:rPr>
              <a:t> pole Způsob jednání</a:t>
            </a:r>
            <a:r>
              <a:rPr lang="cs-CZ" sz="2200" dirty="0"/>
              <a:t>).</a:t>
            </a:r>
          </a:p>
          <a:p>
            <a:pPr lvl="1">
              <a:lnSpc>
                <a:spcPct val="100000"/>
              </a:lnSpc>
            </a:pPr>
            <a:r>
              <a:rPr lang="cs-CZ" sz="2200" dirty="0"/>
              <a:t>Nutný elektronický podpis (osobní kvalifikovaný certifikát).</a:t>
            </a:r>
          </a:p>
          <a:p>
            <a:endParaRPr lang="cs-CZ" sz="1600" dirty="0"/>
          </a:p>
        </p:txBody>
      </p:sp>
      <p:sp>
        <p:nvSpPr>
          <p:cNvPr id="5" name="Zástupný symbol pro obsah 3">
            <a:extLst>
              <a:ext uri="{FF2B5EF4-FFF2-40B4-BE49-F238E27FC236}">
                <a16:creationId xmlns="" xmlns:a16="http://schemas.microsoft.com/office/drawing/2014/main" id="{AE29566B-AE2B-4EBE-9B1C-CD68D2045CAF}"/>
              </a:ext>
            </a:extLst>
          </p:cNvPr>
          <p:cNvSpPr txBox="1">
            <a:spLocks/>
          </p:cNvSpPr>
          <p:nvPr/>
        </p:nvSpPr>
        <p:spPr>
          <a:xfrm>
            <a:off x="304799" y="4557486"/>
            <a:ext cx="7387771" cy="2368165"/>
          </a:xfrm>
          <a:prstGeom prst="rect">
            <a:avLst/>
          </a:prstGeom>
        </p:spPr>
        <p:txBody>
          <a:bodyPr vert="horz" lIns="91440" tIns="45720" rIns="91440" bIns="45720" rtlCol="0" anchor="ctr">
            <a:normAutofit lnSpcReduction="10000"/>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u="sng" dirty="0"/>
              <a:t>PODÁNÍ ŽÁDOSTI</a:t>
            </a:r>
          </a:p>
          <a:p>
            <a:pPr marL="800100" lvl="1" indent="-342900" algn="just">
              <a:spcBef>
                <a:spcPts val="600"/>
              </a:spcBef>
              <a:buFont typeface="Arial" panose="020B0604020202020204" pitchFamily="34" charset="0"/>
              <a:buChar char="•"/>
            </a:pPr>
            <a:r>
              <a:rPr lang="cs-CZ" sz="2000" dirty="0"/>
              <a:t>Určeno na první záložce Identifikace operace (pole Typ podání) při vyplňování žádosti.</a:t>
            </a:r>
          </a:p>
          <a:p>
            <a:pPr marL="800100" lvl="1" indent="-342900" algn="just">
              <a:spcBef>
                <a:spcPts val="600"/>
              </a:spcBef>
              <a:buFont typeface="Arial" panose="020B0604020202020204" pitchFamily="34" charset="0"/>
              <a:buChar char="•"/>
            </a:pPr>
            <a:r>
              <a:rPr lang="cs-CZ" sz="2000" dirty="0"/>
              <a:t>Automaticky (nastaveno defaultně) x Ručně. </a:t>
            </a:r>
          </a:p>
          <a:p>
            <a:pPr marL="800100" lvl="1" indent="-342900" algn="just">
              <a:spcBef>
                <a:spcPts val="600"/>
              </a:spcBef>
              <a:buFont typeface="Arial" panose="020B0604020202020204" pitchFamily="34" charset="0"/>
              <a:buChar char="•"/>
            </a:pPr>
            <a:r>
              <a:rPr lang="cs-CZ" sz="2000" dirty="0"/>
              <a:t>Žádost podána současně s podpisem x Žádost ručně podána.</a:t>
            </a:r>
            <a:r>
              <a:rPr lang="cs-CZ" dirty="0"/>
              <a:t>									</a:t>
            </a:r>
          </a:p>
        </p:txBody>
      </p:sp>
      <p:pic>
        <p:nvPicPr>
          <p:cNvPr id="6" name="Picture 3" descr="C:\Users\michaela.sedlackova\Desktop\Podpis žádosti.PNG">
            <a:extLst>
              <a:ext uri="{FF2B5EF4-FFF2-40B4-BE49-F238E27FC236}">
                <a16:creationId xmlns="" xmlns:a16="http://schemas.microsoft.com/office/drawing/2014/main" id="{58743433-4345-44B5-B621-EA4F7A38D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200" y="1295817"/>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16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7873169-5EBF-4548-BAB0-E149121574A5}"/>
              </a:ext>
            </a:extLst>
          </p:cNvPr>
          <p:cNvSpPr>
            <a:spLocks noGrp="1"/>
          </p:cNvSpPr>
          <p:nvPr>
            <p:ph type="title"/>
          </p:nvPr>
        </p:nvSpPr>
        <p:spPr>
          <a:xfrm>
            <a:off x="838200" y="145143"/>
            <a:ext cx="10515600" cy="1074057"/>
          </a:xfrm>
        </p:spPr>
        <p:txBody>
          <a:bodyPr/>
          <a:lstStyle/>
          <a:p>
            <a:pPr algn="ctr"/>
            <a:r>
              <a:rPr lang="cs-CZ" b="1" dirty="0">
                <a:latin typeface="Corbel" panose="020B0503020204020204" pitchFamily="34" charset="0"/>
              </a:rPr>
              <a:t>Podpis žádosti </a:t>
            </a:r>
          </a:p>
        </p:txBody>
      </p:sp>
      <p:pic>
        <p:nvPicPr>
          <p:cNvPr id="6" name="Picture 3">
            <a:extLst>
              <a:ext uri="{FF2B5EF4-FFF2-40B4-BE49-F238E27FC236}">
                <a16:creationId xmlns="" xmlns:a16="http://schemas.microsoft.com/office/drawing/2014/main" id="{0C1DA6DE-D54F-4726-8BB1-47B19E0ACB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0128" y="5716085"/>
            <a:ext cx="771072" cy="84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 xmlns:a16="http://schemas.microsoft.com/office/drawing/2014/main" id="{D4E1CFCE-7E9B-48C2-A079-5CA70F8B8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368" y="1465534"/>
            <a:ext cx="8416718" cy="303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 xmlns:a16="http://schemas.microsoft.com/office/drawing/2014/main" id="{956E1FC7-B21E-4974-909E-7661826F2EFA}"/>
              </a:ext>
            </a:extLst>
          </p:cNvPr>
          <p:cNvSpPr txBox="1">
            <a:spLocks/>
          </p:cNvSpPr>
          <p:nvPr/>
        </p:nvSpPr>
        <p:spPr>
          <a:xfrm>
            <a:off x="2338368" y="4490910"/>
            <a:ext cx="9015432" cy="107405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Na záložce Podpis žádosti klikněte na ikonu pečeti.</a:t>
            </a:r>
          </a:p>
          <a:p>
            <a:pPr algn="just"/>
            <a:r>
              <a:rPr lang="cs-CZ" sz="2000" dirty="0">
                <a:solidFill>
                  <a:schemeClr val="tx1"/>
                </a:solidFill>
              </a:rPr>
              <a:t>Po úspěšném podepsání tiskové verze žádosti se černá ikona pečeti změní na zelenou</a:t>
            </a:r>
            <a:r>
              <a:rPr lang="cs-CZ" dirty="0"/>
              <a:t>. </a:t>
            </a:r>
          </a:p>
        </p:txBody>
      </p:sp>
    </p:spTree>
    <p:extLst>
      <p:ext uri="{BB962C8B-B14F-4D97-AF65-F5344CB8AC3E}">
        <p14:creationId xmlns:p14="http://schemas.microsoft.com/office/powerpoint/2010/main" val="262363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34114C3-97A6-4141-BBED-705C1CF84F08}"/>
              </a:ext>
            </a:extLst>
          </p:cNvPr>
          <p:cNvSpPr>
            <a:spLocks noGrp="1"/>
          </p:cNvSpPr>
          <p:nvPr>
            <p:ph type="ctrTitle"/>
          </p:nvPr>
        </p:nvSpPr>
        <p:spPr>
          <a:xfrm>
            <a:off x="2757714" y="3429000"/>
            <a:ext cx="9144000" cy="1405392"/>
          </a:xfrm>
        </p:spPr>
        <p:txBody>
          <a:bodyPr>
            <a:normAutofit/>
          </a:bodyPr>
          <a:lstStyle/>
          <a:p>
            <a:r>
              <a:rPr lang="cs-CZ" sz="4800" b="1" dirty="0">
                <a:latin typeface="Corbel" panose="020B0503020204020204" pitchFamily="34" charset="0"/>
              </a:rPr>
              <a:t>Podporované aktivity</a:t>
            </a:r>
          </a:p>
        </p:txBody>
      </p:sp>
      <p:pic>
        <p:nvPicPr>
          <p:cNvPr id="3" name="Obrázek 2">
            <a:extLst>
              <a:ext uri="{FF2B5EF4-FFF2-40B4-BE49-F238E27FC236}">
                <a16:creationId xmlns="" xmlns:a16="http://schemas.microsoft.com/office/drawing/2014/main"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5833439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0A62C92-A90E-4C25-9B7D-7FDE60C7B577}"/>
              </a:ext>
            </a:extLst>
          </p:cNvPr>
          <p:cNvSpPr>
            <a:spLocks noGrp="1"/>
          </p:cNvSpPr>
          <p:nvPr>
            <p:ph type="title"/>
          </p:nvPr>
        </p:nvSpPr>
        <p:spPr>
          <a:xfrm>
            <a:off x="838200" y="365125"/>
            <a:ext cx="10515600" cy="752475"/>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 xmlns:a16="http://schemas.microsoft.com/office/drawing/2014/main" id="{7FA7B92A-435D-4B22-9286-13D35FF1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328" y="1264504"/>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 xmlns:a16="http://schemas.microsoft.com/office/drawing/2014/main" id="{FEE282CD-7709-43B6-82AC-BF0D94AD74F5}"/>
              </a:ext>
            </a:extLst>
          </p:cNvPr>
          <p:cNvSpPr txBox="1">
            <a:spLocks/>
          </p:cNvSpPr>
          <p:nvPr/>
        </p:nvSpPr>
        <p:spPr>
          <a:xfrm>
            <a:off x="1364343" y="4653136"/>
            <a:ext cx="9666514" cy="187220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latin typeface="Corbel" panose="020B0503020204020204" pitchFamily="34" charset="0"/>
              </a:rPr>
              <a:t>Označíte checkbox Soubory.</a:t>
            </a:r>
          </a:p>
          <a:p>
            <a:r>
              <a:rPr lang="cs-CZ" sz="2000" dirty="0">
                <a:solidFill>
                  <a:schemeClr val="tx1"/>
                </a:solidFill>
                <a:latin typeface="Corbel" panose="020B0503020204020204" pitchFamily="34" charset="0"/>
              </a:rPr>
              <a:t>Přes tlačítko Vybrat vložíte soubor s elektronickým podpisem výběrem z adresářů vašeho počítače.</a:t>
            </a:r>
          </a:p>
          <a:p>
            <a:r>
              <a:rPr lang="cs-CZ" sz="2000" dirty="0">
                <a:solidFill>
                  <a:schemeClr val="tx1"/>
                </a:solidFill>
                <a:latin typeface="Corbel" panose="020B0503020204020204" pitchFamily="34" charset="0"/>
              </a:rPr>
              <a:t>Vložíte Heslo. </a:t>
            </a:r>
          </a:p>
          <a:p>
            <a:pPr algn="just"/>
            <a:r>
              <a:rPr lang="cs-CZ" sz="2000" dirty="0">
                <a:solidFill>
                  <a:schemeClr val="tx1"/>
                </a:solidFill>
                <a:latin typeface="Corbel" panose="020B0503020204020204" pitchFamily="34" charset="0"/>
              </a:rPr>
              <a:t>Stisknete tlačítko Dokončit.</a:t>
            </a:r>
          </a:p>
          <a:p>
            <a:endParaRPr lang="cs-CZ" dirty="0"/>
          </a:p>
        </p:txBody>
      </p:sp>
    </p:spTree>
    <p:extLst>
      <p:ext uri="{BB962C8B-B14F-4D97-AF65-F5344CB8AC3E}">
        <p14:creationId xmlns:p14="http://schemas.microsoft.com/office/powerpoint/2010/main" val="29150292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136EB8F-4A44-4677-8A9C-CA6E7D92C126}"/>
              </a:ext>
            </a:extLst>
          </p:cNvPr>
          <p:cNvSpPr>
            <a:spLocks noGrp="1"/>
          </p:cNvSpPr>
          <p:nvPr>
            <p:ph type="title"/>
          </p:nvPr>
        </p:nvSpPr>
        <p:spPr>
          <a:xfrm>
            <a:off x="838200" y="304800"/>
            <a:ext cx="10515600" cy="1016000"/>
          </a:xfrm>
        </p:spPr>
        <p:txBody>
          <a:bodyPr/>
          <a:lstStyle/>
          <a:p>
            <a:pPr algn="ctr"/>
            <a:r>
              <a:rPr lang="cs-CZ" b="1" dirty="0">
                <a:latin typeface="Corbel" panose="020B0503020204020204" pitchFamily="34" charset="0"/>
              </a:rPr>
              <a:t>Stav žádosti </a:t>
            </a:r>
          </a:p>
        </p:txBody>
      </p:sp>
      <p:pic>
        <p:nvPicPr>
          <p:cNvPr id="4" name="Picture 2">
            <a:extLst>
              <a:ext uri="{FF2B5EF4-FFF2-40B4-BE49-F238E27FC236}">
                <a16:creationId xmlns="" xmlns:a16="http://schemas.microsoft.com/office/drawing/2014/main" id="{778D7A49-F9F0-4AD7-9A28-10F98808A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8" y="1087528"/>
            <a:ext cx="8045026" cy="342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 xmlns:a16="http://schemas.microsoft.com/office/drawing/2014/main" id="{51BF4F3E-7E4B-480F-BCB0-E1EC1E25BDE2}"/>
              </a:ext>
            </a:extLst>
          </p:cNvPr>
          <p:cNvSpPr/>
          <p:nvPr/>
        </p:nvSpPr>
        <p:spPr>
          <a:xfrm>
            <a:off x="1683658" y="2266495"/>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 xmlns:a16="http://schemas.microsoft.com/office/drawing/2014/main" id="{68626BFC-3B20-4BD7-A0FF-9D477873DD74}"/>
              </a:ext>
            </a:extLst>
          </p:cNvPr>
          <p:cNvSpPr/>
          <p:nvPr/>
        </p:nvSpPr>
        <p:spPr>
          <a:xfrm>
            <a:off x="6614578" y="1923508"/>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 xmlns:a16="http://schemas.microsoft.com/office/drawing/2014/main" id="{C3C0397A-38B9-48F8-8EE5-12F1FD2C01DC}"/>
              </a:ext>
            </a:extLst>
          </p:cNvPr>
          <p:cNvSpPr/>
          <p:nvPr/>
        </p:nvSpPr>
        <p:spPr>
          <a:xfrm>
            <a:off x="6614578" y="2626535"/>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obsah 3">
            <a:extLst>
              <a:ext uri="{FF2B5EF4-FFF2-40B4-BE49-F238E27FC236}">
                <a16:creationId xmlns="" xmlns:a16="http://schemas.microsoft.com/office/drawing/2014/main" id="{B02E7ACE-CFE3-4DFC-B8D5-B8D953E11CA2}"/>
              </a:ext>
            </a:extLst>
          </p:cNvPr>
          <p:cNvSpPr txBox="1">
            <a:spLocks/>
          </p:cNvSpPr>
          <p:nvPr/>
        </p:nvSpPr>
        <p:spPr>
          <a:xfrm>
            <a:off x="1683658" y="4718763"/>
            <a:ext cx="8412058" cy="2160240"/>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latin typeface="Corbel" panose="020B0503020204020204" pitchFamily="34" charset="0"/>
              </a:rPr>
              <a:t>Datum a čas jednotlivých operací se žádostí od jejího založení až po podání.</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Možno sledovat stav podané žádosti během její administrace v systému ŘO OPZ (CSSF14+).</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Pokud je žádost správně podána, je doplněno </a:t>
            </a:r>
            <a:r>
              <a:rPr lang="cs-CZ" sz="2000" b="1" dirty="0">
                <a:solidFill>
                  <a:schemeClr val="tx1"/>
                </a:solidFill>
                <a:latin typeface="Corbel" panose="020B0503020204020204" pitchFamily="34" charset="0"/>
              </a:rPr>
              <a:t>Registrační číslo projektu.</a:t>
            </a:r>
          </a:p>
          <a:p>
            <a:endParaRPr lang="cs-CZ" dirty="0"/>
          </a:p>
        </p:txBody>
      </p:sp>
    </p:spTree>
    <p:extLst>
      <p:ext uri="{BB962C8B-B14F-4D97-AF65-F5344CB8AC3E}">
        <p14:creationId xmlns:p14="http://schemas.microsoft.com/office/powerpoint/2010/main" val="2171210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1872F1E-09B3-4927-9F22-0689F30C0955}"/>
              </a:ext>
            </a:extLst>
          </p:cNvPr>
          <p:cNvSpPr>
            <a:spLocks noGrp="1"/>
          </p:cNvSpPr>
          <p:nvPr>
            <p:ph type="title"/>
          </p:nvPr>
        </p:nvSpPr>
        <p:spPr>
          <a:xfrm>
            <a:off x="838200" y="365126"/>
            <a:ext cx="10515600" cy="1100818"/>
          </a:xfrm>
        </p:spPr>
        <p:txBody>
          <a:bodyPr/>
          <a:lstStyle/>
          <a:p>
            <a:pPr algn="ctr"/>
            <a:r>
              <a:rPr lang="cs-CZ" b="1" dirty="0">
                <a:latin typeface="Corbel" panose="020B0503020204020204" pitchFamily="34" charset="0"/>
              </a:rPr>
              <a:t>Důležité odkazy</a:t>
            </a:r>
            <a:endParaRPr lang="cs-CZ"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CC498386-ADF4-452C-90FE-2AE3034A9D19}"/>
              </a:ext>
            </a:extLst>
          </p:cNvPr>
          <p:cNvSpPr>
            <a:spLocks noGrp="1"/>
          </p:cNvSpPr>
          <p:nvPr>
            <p:ph idx="1"/>
          </p:nvPr>
        </p:nvSpPr>
        <p:spPr/>
        <p:txBody>
          <a:bodyPr/>
          <a:lstStyle/>
          <a:p>
            <a:endParaRPr lang="cs-CZ" dirty="0"/>
          </a:p>
          <a:p>
            <a:r>
              <a:rPr lang="cs-CZ" dirty="0"/>
              <a:t>Obecná část pravidel pro žadatele a příjemce v rámci OPZ </a:t>
            </a:r>
          </a:p>
          <a:p>
            <a:pPr marL="0" indent="0">
              <a:buNone/>
            </a:pPr>
            <a:r>
              <a:rPr lang="cs-CZ" dirty="0">
                <a:hlinkClick r:id="rId2"/>
              </a:rPr>
              <a:t>https://www.esfcr.cz/file/9002/</a:t>
            </a:r>
            <a:endParaRPr lang="cs-CZ" dirty="0"/>
          </a:p>
          <a:p>
            <a:r>
              <a:rPr lang="cs-CZ" dirty="0"/>
              <a:t>Specifická část pravidel pro žadatele a příjemce v rámci OPZ </a:t>
            </a:r>
          </a:p>
          <a:p>
            <a:pPr marL="0" indent="0">
              <a:buNone/>
            </a:pPr>
            <a:r>
              <a:rPr lang="cs-CZ" dirty="0">
                <a:hlinkClick r:id="rId3"/>
              </a:rPr>
              <a:t>https://www.esfcr.cz/file/9003/</a:t>
            </a:r>
            <a:endParaRPr lang="cs-CZ" dirty="0"/>
          </a:p>
          <a:p>
            <a:pPr marL="0" indent="0">
              <a:buNone/>
            </a:pPr>
            <a:endParaRPr lang="cs-CZ" dirty="0"/>
          </a:p>
        </p:txBody>
      </p:sp>
    </p:spTree>
    <p:extLst>
      <p:ext uri="{BB962C8B-B14F-4D97-AF65-F5344CB8AC3E}">
        <p14:creationId xmlns:p14="http://schemas.microsoft.com/office/powerpoint/2010/main" val="28427497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D188DD3-9BE2-4BA3-BF84-391C4267519B}"/>
              </a:ext>
            </a:extLst>
          </p:cNvPr>
          <p:cNvSpPr>
            <a:spLocks noGrp="1"/>
          </p:cNvSpPr>
          <p:nvPr>
            <p:ph type="title"/>
          </p:nvPr>
        </p:nvSpPr>
        <p:spPr/>
        <p:txBody>
          <a:bodyPr>
            <a:normAutofit fontScale="90000"/>
          </a:bodyPr>
          <a:lstStyle/>
          <a:p>
            <a:pPr algn="ctr"/>
            <a:r>
              <a:rPr lang="cs-CZ" b="1" dirty="0">
                <a:latin typeface="Corbel" panose="020B0503020204020204" pitchFamily="34" charset="0"/>
              </a:rPr>
              <a:t>Spojení na vyhlašovatele výzvy- Řídící orgán OPZ – pro konzultaci projektových záměrů </a:t>
            </a:r>
          </a:p>
        </p:txBody>
      </p:sp>
      <p:sp>
        <p:nvSpPr>
          <p:cNvPr id="3" name="Zástupný symbol pro obsah 2">
            <a:extLst>
              <a:ext uri="{FF2B5EF4-FFF2-40B4-BE49-F238E27FC236}">
                <a16:creationId xmlns="" xmlns:a16="http://schemas.microsoft.com/office/drawing/2014/main" id="{607BC722-4CD3-4637-9C63-F3D6F9980A51}"/>
              </a:ext>
            </a:extLst>
          </p:cNvPr>
          <p:cNvSpPr>
            <a:spLocks noGrp="1"/>
          </p:cNvSpPr>
          <p:nvPr>
            <p:ph idx="1"/>
          </p:nvPr>
        </p:nvSpPr>
        <p:spPr/>
        <p:txBody>
          <a:bodyPr/>
          <a:lstStyle/>
          <a:p>
            <a:r>
              <a:rPr lang="cs-CZ" dirty="0"/>
              <a:t>Ing. Blanka Matějková e-mail: </a:t>
            </a:r>
            <a:r>
              <a:rPr lang="cs-CZ" dirty="0">
                <a:hlinkClick r:id="rId2"/>
              </a:rPr>
              <a:t>blanka.matějkova@mpsv.cz</a:t>
            </a:r>
            <a:r>
              <a:rPr lang="cs-CZ" dirty="0"/>
              <a:t>, tel.: 221 925 698</a:t>
            </a:r>
          </a:p>
          <a:p>
            <a:r>
              <a:rPr lang="cs-CZ" dirty="0"/>
              <a:t>Ing. Markéta Valová, e-mail: </a:t>
            </a:r>
            <a:r>
              <a:rPr lang="cs-CZ" dirty="0">
                <a:hlinkClick r:id="rId3"/>
              </a:rPr>
              <a:t>marketa.valova@mpsv.cz</a:t>
            </a:r>
            <a:r>
              <a:rPr lang="cs-CZ" dirty="0"/>
              <a:t>, tel.: 950 195 739</a:t>
            </a:r>
          </a:p>
          <a:p>
            <a:pPr marL="0" indent="0">
              <a:buNone/>
            </a:pPr>
            <a:endParaRPr lang="cs-CZ" dirty="0"/>
          </a:p>
          <a:p>
            <a:pPr marL="0" indent="0">
              <a:buNone/>
            </a:pPr>
            <a:r>
              <a:rPr lang="cs-CZ" dirty="0"/>
              <a:t>Odpovědi na časté otázky: https://forum.esfcr.cz</a:t>
            </a:r>
          </a:p>
        </p:txBody>
      </p:sp>
    </p:spTree>
    <p:extLst>
      <p:ext uri="{BB962C8B-B14F-4D97-AF65-F5344CB8AC3E}">
        <p14:creationId xmlns:p14="http://schemas.microsoft.com/office/powerpoint/2010/main" val="20559014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D188DD3-9BE2-4BA3-BF84-391C4267519B}"/>
              </a:ext>
            </a:extLst>
          </p:cNvPr>
          <p:cNvSpPr>
            <a:spLocks noGrp="1"/>
          </p:cNvSpPr>
          <p:nvPr>
            <p:ph type="title"/>
          </p:nvPr>
        </p:nvSpPr>
        <p:spPr/>
        <p:txBody>
          <a:bodyPr>
            <a:normAutofit/>
          </a:bodyPr>
          <a:lstStyle/>
          <a:p>
            <a:pPr algn="ctr"/>
            <a:r>
              <a:rPr lang="cs-CZ" b="1" dirty="0" smtClean="0">
                <a:latin typeface="Corbel" panose="020B0503020204020204" pitchFamily="34" charset="0"/>
              </a:rPr>
              <a:t>Děkujeme za pozornost</a:t>
            </a:r>
            <a:endParaRPr lang="cs-CZ" b="1" dirty="0">
              <a:latin typeface="Corbel" panose="020B0503020204020204" pitchFamily="34" charset="0"/>
            </a:endParaRPr>
          </a:p>
        </p:txBody>
      </p:sp>
      <p:sp>
        <p:nvSpPr>
          <p:cNvPr id="3" name="Zástupný symbol pro obsah 2">
            <a:extLst>
              <a:ext uri="{FF2B5EF4-FFF2-40B4-BE49-F238E27FC236}">
                <a16:creationId xmlns="" xmlns:a16="http://schemas.microsoft.com/office/drawing/2014/main" id="{607BC722-4CD3-4637-9C63-F3D6F9980A51}"/>
              </a:ext>
            </a:extLst>
          </p:cNvPr>
          <p:cNvSpPr>
            <a:spLocks noGrp="1"/>
          </p:cNvSpPr>
          <p:nvPr>
            <p:ph idx="1"/>
          </p:nvPr>
        </p:nvSpPr>
        <p:spPr/>
        <p:txBody>
          <a:bodyPr/>
          <a:lstStyle/>
          <a:p>
            <a:r>
              <a:rPr lang="cs-CZ" dirty="0" smtClean="0"/>
              <a:t>Robert Kubala, e-mail: </a:t>
            </a:r>
            <a:r>
              <a:rPr lang="cs-CZ" dirty="0" smtClean="0">
                <a:hlinkClick r:id="rId2"/>
              </a:rPr>
              <a:t>kubala@masrokytna.cz</a:t>
            </a:r>
            <a:r>
              <a:rPr lang="cs-CZ" dirty="0" smtClean="0"/>
              <a:t>, </a:t>
            </a:r>
          </a:p>
          <a:p>
            <a:r>
              <a:rPr lang="cs-CZ" dirty="0" smtClean="0"/>
              <a:t>tel.: 608 75 00 76</a:t>
            </a:r>
            <a:endParaRPr lang="cs-CZ" dirty="0"/>
          </a:p>
          <a:p>
            <a:r>
              <a:rPr lang="cs-CZ" dirty="0" smtClean="0"/>
              <a:t>Martina Kršňáková, e-mail: </a:t>
            </a:r>
            <a:r>
              <a:rPr lang="cs-CZ" dirty="0" smtClean="0">
                <a:hlinkClick r:id="rId3"/>
              </a:rPr>
              <a:t>martina@masrokytna.cz</a:t>
            </a:r>
            <a:r>
              <a:rPr lang="cs-CZ" dirty="0" smtClean="0"/>
              <a:t>, </a:t>
            </a:r>
          </a:p>
          <a:p>
            <a:r>
              <a:rPr lang="cs-CZ" dirty="0" smtClean="0"/>
              <a:t>tel.: 725 736 230</a:t>
            </a:r>
            <a:endParaRPr lang="cs-CZ" dirty="0"/>
          </a:p>
          <a:p>
            <a:pPr marL="0" indent="0">
              <a:buNone/>
            </a:pPr>
            <a:r>
              <a:rPr lang="cs-CZ" dirty="0" smtClean="0"/>
              <a:t>webové stránky: </a:t>
            </a:r>
            <a:r>
              <a:rPr lang="cs-CZ" dirty="0" smtClean="0">
                <a:hlinkClick r:id="rId4"/>
              </a:rPr>
              <a:t>www.masrokytna.cz</a:t>
            </a:r>
            <a:r>
              <a:rPr lang="cs-CZ" dirty="0" smtClean="0"/>
              <a:t> </a:t>
            </a:r>
          </a:p>
          <a:p>
            <a:pPr marL="0" indent="0">
              <a:buNone/>
            </a:pPr>
            <a:endParaRPr lang="cs-CZ" dirty="0"/>
          </a:p>
          <a:p>
            <a:pPr marL="0" indent="0">
              <a:buNone/>
            </a:pPr>
            <a:r>
              <a:rPr lang="cs-CZ" dirty="0" err="1" smtClean="0"/>
              <a:t>Facebook</a:t>
            </a:r>
            <a:r>
              <a:rPr lang="cs-CZ" dirty="0"/>
              <a:t>: </a:t>
            </a:r>
            <a:r>
              <a:rPr lang="cs-CZ" dirty="0">
                <a:hlinkClick r:id="rId5"/>
              </a:rPr>
              <a:t>https://www.facebook.com/MASRokytna</a:t>
            </a:r>
            <a:r>
              <a:rPr lang="cs-CZ" dirty="0" smtClean="0">
                <a:hlinkClick r:id="rId5"/>
              </a:rPr>
              <a:t>/</a:t>
            </a:r>
            <a:r>
              <a:rPr lang="cs-CZ" dirty="0" smtClean="0"/>
              <a:t> </a:t>
            </a:r>
            <a:endParaRPr lang="cs-CZ" dirty="0"/>
          </a:p>
        </p:txBody>
      </p:sp>
      <p:pic>
        <p:nvPicPr>
          <p:cNvPr id="4" name="Obrázek 3">
            <a:extLst>
              <a:ext uri="{FF2B5EF4-FFF2-40B4-BE49-F238E27FC236}">
                <a16:creationId xmlns="" xmlns:a16="http://schemas.microsoft.com/office/drawing/2014/main" id="{67FC4B09-5C21-4F5F-9C57-B47CEEC025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92949"/>
            <a:ext cx="5190744" cy="1075944"/>
          </a:xfrm>
          <a:prstGeom prst="rect">
            <a:avLst/>
          </a:prstGeom>
        </p:spPr>
      </p:pic>
      <p:pic>
        <p:nvPicPr>
          <p:cNvPr id="5" name="Picture 2">
            <a:extLst>
              <a:ext uri="{FF2B5EF4-FFF2-40B4-BE49-F238E27FC236}">
                <a16:creationId xmlns="" xmlns:a16="http://schemas.microsoft.com/office/drawing/2014/main" id="{617A316C-6C3B-4B21-8E46-37AD9B9EEA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036995" y="5642441"/>
            <a:ext cx="2815775" cy="95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17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unovrat">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1519</TotalTime>
  <Words>9643</Words>
  <Application>Microsoft Office PowerPoint</Application>
  <PresentationFormat>Vlastní</PresentationFormat>
  <Paragraphs>1210</Paragraphs>
  <Slides>94</Slides>
  <Notes>64</Notes>
  <HiddenSlides>0</HiddenSlides>
  <MMClips>0</MMClips>
  <ScaleCrop>false</ScaleCrop>
  <HeadingPairs>
    <vt:vector size="4" baseType="variant">
      <vt:variant>
        <vt:lpstr>Motiv</vt:lpstr>
      </vt:variant>
      <vt:variant>
        <vt:i4>1</vt:i4>
      </vt:variant>
      <vt:variant>
        <vt:lpstr>Nadpisy snímků</vt:lpstr>
      </vt:variant>
      <vt:variant>
        <vt:i4>94</vt:i4>
      </vt:variant>
    </vt:vector>
  </HeadingPairs>
  <TitlesOfParts>
    <vt:vector size="95" baseType="lpstr">
      <vt:lpstr>Slunovrat</vt:lpstr>
      <vt:lpstr>Seminář pro žadatele k  5. VÝZVA OPZ - PRORODINNÁ OPATŘENÍ I. - MAS ROKYTNÁ, O.P.S.</vt:lpstr>
      <vt:lpstr>Program semináře</vt:lpstr>
      <vt:lpstr>Představení 1. Výzvy - Prorodinná opatření</vt:lpstr>
      <vt:lpstr>Cíl výzvy</vt:lpstr>
      <vt:lpstr>Termíny a alokace</vt:lpstr>
      <vt:lpstr>Oprávnění žadatelé a cílové skupiny</vt:lpstr>
      <vt:lpstr>Míra podpory – rozpad zdrojů financování</vt:lpstr>
      <vt:lpstr>Informace o křížovém financování  a nepřímých nákladech </vt:lpstr>
      <vt:lpstr>Podporované aktivity</vt:lpstr>
      <vt:lpstr>Podporované aktivity</vt:lpstr>
      <vt:lpstr>  A1 Zařízení péče o děti zajišťující péči o děti v době mimo školní vyučování (ranní či odpolední pobyt) </vt:lpstr>
      <vt:lpstr>  A1 Zařízení péče o děti zajišťující péči o děti v době mimo školní vyučování (ranní či odpolední pobyt) </vt:lpstr>
      <vt:lpstr>A. 3 Příměstské tábory</vt:lpstr>
      <vt:lpstr>A.5 Dětské skupiny </vt:lpstr>
      <vt:lpstr>A.5 Dětské skupiny </vt:lpstr>
      <vt:lpstr>A.5 Dětské skupiny </vt:lpstr>
      <vt:lpstr>A.5 Dětské skupiny </vt:lpstr>
      <vt:lpstr>A.5 Dětské skupiny </vt:lpstr>
      <vt:lpstr>A.5 Dětské skupiny </vt:lpstr>
      <vt:lpstr>Podmínky cílové skupiny</vt:lpstr>
      <vt:lpstr>Prezentace aplikace PowerPoint</vt:lpstr>
      <vt:lpstr>Povinná dokumentace projektu </vt:lpstr>
      <vt:lpstr>Podpořené osoby</vt:lpstr>
      <vt:lpstr>Nepodporované aktivity</vt:lpstr>
      <vt:lpstr>Indikátory</vt:lpstr>
      <vt:lpstr>Indikátory</vt:lpstr>
      <vt:lpstr>Povinnosti související s indikátory</vt:lpstr>
      <vt:lpstr>Indikátory výstupu</vt:lpstr>
      <vt:lpstr>Indikátory výsledku</vt:lpstr>
      <vt:lpstr>Indikátory výsledku</vt:lpstr>
      <vt:lpstr>Sankce při nesplnění závazků týkajících se indikátorů</vt:lpstr>
      <vt:lpstr>Prezentace aplikace PowerPoint</vt:lpstr>
      <vt:lpstr>Praktický příklad</vt:lpstr>
      <vt:lpstr>Způsobilost výdajů</vt:lpstr>
      <vt:lpstr>Způsobilost výdajů</vt:lpstr>
      <vt:lpstr>Přímé x Nepřímé x NEZPŮSOBILÉ náklady</vt:lpstr>
      <vt:lpstr>Projektová žádost</vt:lpstr>
      <vt:lpstr>Logický rámec projektové žádosti</vt:lpstr>
      <vt:lpstr>Příprava žádosti o podporu</vt:lpstr>
      <vt:lpstr>Příprava žádosti o podporu</vt:lpstr>
      <vt:lpstr>Příprava žádosti o podporu</vt:lpstr>
      <vt:lpstr>Příprava žádosti o podporu</vt:lpstr>
      <vt:lpstr>Příprava žádosti o podporu</vt:lpstr>
      <vt:lpstr>Hodnocení a výběr projektu</vt:lpstr>
      <vt:lpstr>Proces hodnocení a výběru projektů</vt:lpstr>
      <vt:lpstr>Hodnocení přijatelnosti a formálních náležitostí</vt:lpstr>
      <vt:lpstr>Věcné hodnocení</vt:lpstr>
      <vt:lpstr>Věcné hodnocení</vt:lpstr>
      <vt:lpstr>Věcné hodnocení</vt:lpstr>
      <vt:lpstr>Věcné hodnocení</vt:lpstr>
      <vt:lpstr>Proces hodnocení a výběru projektů Shrnutí a lhůty</vt:lpstr>
      <vt:lpstr>Povinná publicita</vt:lpstr>
      <vt:lpstr>IS KP14+</vt:lpstr>
      <vt:lpstr>Podání projektové žádosti v OPZ</vt:lpstr>
      <vt:lpstr>IS KP14+ Postup při podávání žádosti</vt:lpstr>
      <vt:lpstr>IS KP14+</vt:lpstr>
      <vt:lpstr>Základní menu</vt:lpstr>
      <vt:lpstr>Vytvoření nové žádosti</vt:lpstr>
      <vt:lpstr>Pravidla pro vyplňování žádosti</vt:lpstr>
      <vt:lpstr>Příklady vyplňovaných záložek – IDENTIFIKACE OPERACE</vt:lpstr>
      <vt:lpstr>Projekt</vt:lpstr>
      <vt:lpstr>Specifické cíle</vt:lpstr>
      <vt:lpstr>Popis projektu</vt:lpstr>
      <vt:lpstr>Indikáktory</vt:lpstr>
      <vt:lpstr>Indikátory</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Důležité odkazy</vt:lpstr>
      <vt:lpstr>Spojení na vyhlašovatele výzvy- Řídící orgán OPZ – pro konzultaci projektových záměrů </vt:lpstr>
      <vt:lpstr>Děkujeme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k 1. výzvě MAS -  ZAMĚSTNANOST</dc:title>
  <dc:creator>Velkomeziricsko</dc:creator>
  <cp:lastModifiedBy>Robert Kubala</cp:lastModifiedBy>
  <cp:revision>77</cp:revision>
  <dcterms:created xsi:type="dcterms:W3CDTF">2018-03-14T13:01:36Z</dcterms:created>
  <dcterms:modified xsi:type="dcterms:W3CDTF">2019-09-10T14:54:51Z</dcterms:modified>
</cp:coreProperties>
</file>