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5" r:id="rId3"/>
    <p:sldId id="323" r:id="rId4"/>
    <p:sldId id="340" r:id="rId5"/>
    <p:sldId id="324" r:id="rId6"/>
    <p:sldId id="325" r:id="rId7"/>
    <p:sldId id="326" r:id="rId8"/>
    <p:sldId id="341" r:id="rId9"/>
    <p:sldId id="339" r:id="rId10"/>
    <p:sldId id="327" r:id="rId11"/>
    <p:sldId id="328" r:id="rId12"/>
    <p:sldId id="329" r:id="rId13"/>
    <p:sldId id="330" r:id="rId14"/>
    <p:sldId id="331" r:id="rId15"/>
    <p:sldId id="338" r:id="rId16"/>
    <p:sldId id="332" r:id="rId17"/>
    <p:sldId id="333" r:id="rId18"/>
    <p:sldId id="334" r:id="rId19"/>
    <p:sldId id="335" r:id="rId20"/>
    <p:sldId id="336" r:id="rId21"/>
    <p:sldId id="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533" autoAdjust="0"/>
  </p:normalViewPr>
  <p:slideViewPr>
    <p:cSldViewPr>
      <p:cViewPr varScale="1">
        <p:scale>
          <a:sx n="88" d="100"/>
          <a:sy n="88" d="100"/>
        </p:scale>
        <p:origin x="-1386" y="-108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-89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12. 3. 2019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12. 3. 2019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12. 3. 2019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12. 3. 2019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12. 3. 2019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7488" y="5445224"/>
            <a:ext cx="8244409" cy="7886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dirty="0" smtClean="0">
                <a:latin typeface="Corbel"/>
              </a:rPr>
              <a:t>3. Výzva OPZ </a:t>
            </a:r>
            <a:r>
              <a:rPr lang="cs-CZ" dirty="0"/>
              <a:t>Podpora poskytování sociálních a inkluzivních služeb I.</a:t>
            </a:r>
            <a:endParaRPr lang="cs-CZ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024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109473" y="-2"/>
            <a:ext cx="2077169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 dirty="0">
                <a:latin typeface="Times New Roman" pitchFamily="18" charset="0"/>
              </a:rPr>
              <a:t>MAS ROKYTNÁ, o.p.s.</a:t>
            </a:r>
            <a:endParaRPr lang="cs-CZ" altLang="cs-CZ" sz="1000" b="1" dirty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cs-CZ" altLang="cs-CZ" sz="1000" dirty="0"/>
              <a:t>Srázná 444   </a:t>
            </a:r>
          </a:p>
          <a:p>
            <a:pPr>
              <a:buFontTx/>
              <a:buNone/>
            </a:pPr>
            <a:r>
              <a:rPr lang="cs-CZ" altLang="cs-CZ" sz="1000" dirty="0"/>
              <a:t>676 00  Moravské Budějovice</a:t>
            </a:r>
          </a:p>
          <a:p>
            <a:pPr>
              <a:buFontTx/>
              <a:buNone/>
            </a:pPr>
            <a:r>
              <a:rPr lang="cs-CZ" altLang="cs-CZ" sz="1000" dirty="0"/>
              <a:t>IČ:  26903237</a:t>
            </a:r>
          </a:p>
          <a:p>
            <a:pPr>
              <a:buFontTx/>
              <a:buNone/>
            </a:pPr>
            <a:r>
              <a:rPr lang="cs-CZ" altLang="cs-CZ" sz="1000" dirty="0"/>
              <a:t>www.masrokytna.cz</a:t>
            </a:r>
            <a:br>
              <a:rPr lang="cs-CZ" altLang="cs-CZ" sz="1000" dirty="0"/>
            </a:br>
            <a:endParaRPr lang="cs-CZ" altLang="cs-CZ" sz="1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6235515"/>
            <a:ext cx="5759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170227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340768"/>
            <a:ext cx="9509125" cy="46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3" y="1412776"/>
            <a:ext cx="9439041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Podporované aktivity – A. sociální služby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" y="1484784"/>
            <a:ext cx="10928438" cy="419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Podporované aktivity – A. Sociální služby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" y="1916833"/>
            <a:ext cx="10426417" cy="376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A. 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124744"/>
            <a:ext cx="9509760" cy="49048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a) 	Odborné sociální poradenství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b) 	Terénní programy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c) 	Sociálně aktivizační služby pro rodiny s dětmi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d)	 Raná péče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e) 	Krizová pomoc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f) 	Kontaktní centra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g) 	Nízkoprahové zařízení pro děti a mládež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h) 	Sociální rehabilitace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i) 	Sociálně terapeutické dílny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j) 	Služby následné péče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k) 	Podpora samostatného bydlení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l) 	Osobní asistence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m) 	Odlehčovací služby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B. </a:t>
            </a:r>
            <a:r>
              <a:rPr lang="cs-CZ" dirty="0"/>
              <a:t>Další programy a činnosti v rámci soc. začleňování nad rámec/mimo režim zákona č. 108/2006 Sb.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037816"/>
            <a:ext cx="9509125" cy="38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>B. Další </a:t>
            </a:r>
            <a:r>
              <a:rPr lang="cs-CZ" dirty="0"/>
              <a:t>programy a činnosti v rámci soc. začleňování nad rámec/mimo režim zákona č. 108/2006 Sb.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484784"/>
            <a:ext cx="9509760" cy="454479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cs-CZ" dirty="0"/>
              <a:t>Preventivní programy </a:t>
            </a:r>
          </a:p>
          <a:p>
            <a:pPr lvl="0">
              <a:spcBef>
                <a:spcPts val="0"/>
              </a:spcBef>
            </a:pPr>
            <a:r>
              <a:rPr lang="cs-CZ" dirty="0"/>
              <a:t>Motivační programy přispívající k sociálnímu začlenění nebo k prevenci sociálního </a:t>
            </a:r>
            <a:br>
              <a:rPr lang="cs-CZ" dirty="0"/>
            </a:br>
            <a:r>
              <a:rPr lang="cs-CZ" dirty="0"/>
              <a:t>              vyloučení </a:t>
            </a:r>
          </a:p>
          <a:p>
            <a:pPr lvl="0">
              <a:spcBef>
                <a:spcPts val="0"/>
              </a:spcBef>
            </a:pPr>
            <a:r>
              <a:rPr lang="cs-CZ" dirty="0"/>
              <a:t>Předcházení ekonomické nestability </a:t>
            </a:r>
          </a:p>
          <a:p>
            <a:pPr lvl="0">
              <a:spcBef>
                <a:spcPts val="0"/>
              </a:spcBef>
            </a:pPr>
            <a:r>
              <a:rPr lang="cs-CZ" dirty="0"/>
              <a:t>Aktivity místních samospráv při optimalizaci zajištění činností a výkonu sociální práce </a:t>
            </a:r>
            <a:br>
              <a:rPr lang="cs-CZ" dirty="0"/>
            </a:br>
            <a:r>
              <a:rPr lang="cs-CZ" dirty="0"/>
              <a:t>              na svém území </a:t>
            </a:r>
          </a:p>
          <a:p>
            <a:pPr>
              <a:spcBef>
                <a:spcPts val="0"/>
              </a:spcBef>
            </a:pPr>
            <a:r>
              <a:rPr lang="cs-CZ" dirty="0"/>
              <a:t>Doplňkové aktivity</a:t>
            </a:r>
          </a:p>
          <a:p>
            <a:pPr>
              <a:spcBef>
                <a:spcPts val="0"/>
              </a:spcBef>
            </a:pPr>
            <a:r>
              <a:rPr lang="cs-CZ" dirty="0"/>
              <a:t>prevence a řešení problémů především v sociálně vyloučených lokalitách, </a:t>
            </a:r>
          </a:p>
          <a:p>
            <a:pPr>
              <a:spcBef>
                <a:spcPts val="0"/>
              </a:spcBef>
            </a:pPr>
            <a:r>
              <a:rPr lang="cs-CZ" dirty="0"/>
              <a:t>podpora mladým lidem ze sociálně znevýhodněného prostředí při vstupu do samostatného života po ukončení nebo i v průběhu jejich vzdělávání, </a:t>
            </a:r>
          </a:p>
          <a:p>
            <a:pPr>
              <a:spcBef>
                <a:spcPts val="0"/>
              </a:spcBef>
            </a:pPr>
            <a:r>
              <a:rPr lang="cs-CZ" dirty="0"/>
              <a:t>programy sekundární a terciální prevence pro osoby s chronickým duševním onemocněním,</a:t>
            </a:r>
          </a:p>
          <a:p>
            <a:pPr>
              <a:spcBef>
                <a:spcPts val="0"/>
              </a:spcBef>
            </a:pPr>
            <a:r>
              <a:rPr lang="cs-CZ" dirty="0"/>
              <a:t>osoby ohrožené závislostmi (včetně patologického hráčství) nebo osoby závislé na návykových </a:t>
            </a:r>
            <a:r>
              <a:rPr lang="cs-CZ" dirty="0" smtClean="0"/>
              <a:t>látkách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Vzdělávání pracovníků organizací, kteří vykonávají přímou práci s klienty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C. Podpora </a:t>
            </a:r>
            <a:r>
              <a:rPr lang="cs-CZ" dirty="0"/>
              <a:t>komunitní soc. práce a komunitních center jako prostředků soc. začleňování nebo prevence soc. </a:t>
            </a:r>
            <a:r>
              <a:rPr lang="cs-CZ" dirty="0" smtClean="0"/>
              <a:t>vyloučení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772816"/>
            <a:ext cx="95091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D. Komunitní centra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12776"/>
            <a:ext cx="9509125" cy="448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D. Komunitní centra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85" y="1268760"/>
            <a:ext cx="9498430" cy="47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Věcné zaměření výzvy vychází z komunitního projednávání strategie rozvoje území MAS Rokytná. </a:t>
            </a:r>
          </a:p>
          <a:p>
            <a:r>
              <a:rPr lang="cs-CZ" dirty="0"/>
              <a:t>Cílem opatření je vytvoření nových a zkvalitnění (např. rozšíření) stávajících služeb, zázemí a programů zaměřených na pomoc níže specifikovaným cílovým skupinám, které čelí sociálnímu vyloučení nebo jsou sociálním vyloučením ohroženy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Cílem </a:t>
            </a:r>
            <a:r>
              <a:rPr lang="cs-CZ" dirty="0" smtClean="0"/>
              <a:t>3. </a:t>
            </a:r>
            <a:r>
              <a:rPr lang="cs-CZ" dirty="0"/>
              <a:t>výzvy MAS Rokytná  - OPZ - Podpora poskytování sociálních a inkluzivních služeb I.  je podpořit rozšíření využití kvalitních sociálních služeb a dalších programů a činností v oblasti sociálního začleňování a prevence sociálního vyloučení osob, komunitní sociální práce a komunitních center.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30" y="5661248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Konzultace projektových záměrů – řídící pracovníci MPSV 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844825"/>
            <a:ext cx="95091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 o výzvě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060848"/>
            <a:ext cx="98668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268760"/>
            <a:ext cx="9509760" cy="47608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Obce</a:t>
            </a:r>
          </a:p>
          <a:p>
            <a:pPr>
              <a:spcBef>
                <a:spcPts val="0"/>
              </a:spcBef>
            </a:pPr>
            <a:r>
              <a:rPr lang="cs-CZ" dirty="0"/>
              <a:t> Dobrovolné svazky obcí</a:t>
            </a:r>
          </a:p>
          <a:p>
            <a:pPr>
              <a:spcBef>
                <a:spcPts val="0"/>
              </a:spcBef>
            </a:pPr>
            <a:r>
              <a:rPr lang="cs-CZ" dirty="0"/>
              <a:t> Organizace zřizované obcemi</a:t>
            </a:r>
          </a:p>
          <a:p>
            <a:pPr>
              <a:spcBef>
                <a:spcPts val="0"/>
              </a:spcBef>
            </a:pPr>
            <a:r>
              <a:rPr lang="cs-CZ" dirty="0"/>
              <a:t> Organizace zřizované kraji</a:t>
            </a:r>
          </a:p>
          <a:p>
            <a:pPr>
              <a:spcBef>
                <a:spcPts val="0"/>
              </a:spcBef>
            </a:pPr>
            <a:r>
              <a:rPr lang="cs-CZ" dirty="0"/>
              <a:t> Příspěvkové organizace</a:t>
            </a:r>
          </a:p>
          <a:p>
            <a:pPr>
              <a:spcBef>
                <a:spcPts val="0"/>
              </a:spcBef>
            </a:pPr>
            <a:r>
              <a:rPr lang="cs-CZ" dirty="0"/>
              <a:t> Nestátní neziskové organizace</a:t>
            </a:r>
          </a:p>
          <a:p>
            <a:pPr>
              <a:spcBef>
                <a:spcPts val="0"/>
              </a:spcBef>
            </a:pPr>
            <a:r>
              <a:rPr lang="cs-CZ" dirty="0"/>
              <a:t> Obchodní korporace</a:t>
            </a:r>
          </a:p>
          <a:p>
            <a:pPr>
              <a:spcBef>
                <a:spcPts val="0"/>
              </a:spcBef>
            </a:pPr>
            <a:r>
              <a:rPr lang="cs-CZ" dirty="0"/>
              <a:t> OSVČ</a:t>
            </a:r>
          </a:p>
          <a:p>
            <a:pPr>
              <a:spcBef>
                <a:spcPts val="0"/>
              </a:spcBef>
            </a:pPr>
            <a:r>
              <a:rPr lang="cs-CZ" dirty="0"/>
              <a:t> Poradenské a vzdělávací instituce</a:t>
            </a:r>
          </a:p>
          <a:p>
            <a:pPr>
              <a:spcBef>
                <a:spcPts val="0"/>
              </a:spcBef>
            </a:pPr>
            <a:r>
              <a:rPr lang="cs-CZ" dirty="0"/>
              <a:t>Poskytovatelé sociálních služeb</a:t>
            </a:r>
          </a:p>
          <a:p>
            <a:pPr>
              <a:spcBef>
                <a:spcPts val="0"/>
              </a:spcBef>
            </a:pPr>
            <a:r>
              <a:rPr lang="cs-CZ" dirty="0"/>
              <a:t> Profesní a podnikatelská sdružení</a:t>
            </a:r>
          </a:p>
          <a:p>
            <a:pPr>
              <a:spcBef>
                <a:spcPts val="0"/>
              </a:spcBef>
            </a:pPr>
            <a:r>
              <a:rPr lang="cs-CZ" dirty="0"/>
              <a:t>Sociální partneři</a:t>
            </a:r>
          </a:p>
          <a:p>
            <a:pPr>
              <a:spcBef>
                <a:spcPts val="0"/>
              </a:spcBef>
            </a:pPr>
            <a:r>
              <a:rPr lang="cs-CZ" dirty="0"/>
              <a:t> Školy a školská zařízení.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1" y="1412776"/>
            <a:ext cx="9436023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/>
          <a:lstStyle/>
          <a:p>
            <a:r>
              <a:rPr lang="cs-CZ" dirty="0" smtClean="0"/>
              <a:t>Míra podpory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5" y="1412776"/>
            <a:ext cx="10055619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Alokace výzvy 1 305 2010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901953"/>
            <a:ext cx="9509760" cy="2031104"/>
          </a:xfrm>
        </p:spPr>
        <p:txBody>
          <a:bodyPr/>
          <a:lstStyle/>
          <a:p>
            <a:r>
              <a:rPr lang="cs-CZ" b="1" dirty="0"/>
              <a:t>Maximální a minimální výše celkových způsobilých výdajů projektu </a:t>
            </a:r>
            <a:endParaRPr lang="cs-CZ" dirty="0"/>
          </a:p>
          <a:p>
            <a:pPr lvl="0"/>
            <a:r>
              <a:rPr lang="cs-CZ" dirty="0"/>
              <a:t> minimální výše celkových způsobilých výdajů projektu: 	</a:t>
            </a:r>
            <a:r>
              <a:rPr lang="cs-CZ" b="1" dirty="0"/>
              <a:t>  400 000 CZK</a:t>
            </a:r>
            <a:endParaRPr lang="cs-CZ" dirty="0"/>
          </a:p>
          <a:p>
            <a:r>
              <a:rPr lang="cs-CZ" dirty="0" smtClean="0"/>
              <a:t>Maximální </a:t>
            </a:r>
            <a:r>
              <a:rPr lang="cs-CZ" dirty="0"/>
              <a:t>výše celkových způsobilých výdajů projektu: 	</a:t>
            </a:r>
            <a:r>
              <a:rPr lang="cs-CZ" b="1" dirty="0"/>
              <a:t>1 305 210 CZK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cs-CZ" dirty="0" smtClean="0"/>
              <a:t>Způsobilost výdajů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36" y="1268760"/>
            <a:ext cx="9189528" cy="47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420888"/>
            <a:ext cx="9509125" cy="243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805723"/>
            <a:ext cx="4104456" cy="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obchodního projektového plánu (širokoúhlá)</Template>
  <TotalTime>0</TotalTime>
  <Words>297</Words>
  <Application>Microsoft Office PowerPoint</Application>
  <PresentationFormat>Vlastní</PresentationFormat>
  <Paragraphs>67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Banded Design Blue 16x9</vt:lpstr>
      <vt:lpstr>3. Výzva OPZ Podpora poskytování sociálních a inkluzivních služeb I.</vt:lpstr>
      <vt:lpstr>Cíl výzvy</vt:lpstr>
      <vt:lpstr>Základní informace o výzvě</vt:lpstr>
      <vt:lpstr>Oprávnění žadatelé</vt:lpstr>
      <vt:lpstr>Cílové skupiny</vt:lpstr>
      <vt:lpstr>Míra podpory</vt:lpstr>
      <vt:lpstr>Alokace výzvy 1 305 2010 Kč</vt:lpstr>
      <vt:lpstr>Způsobilost výdajů</vt:lpstr>
      <vt:lpstr>Nepřímé náklady</vt:lpstr>
      <vt:lpstr>Nepřímé náklady</vt:lpstr>
      <vt:lpstr>Podporované aktivity</vt:lpstr>
      <vt:lpstr>Podporované aktivity – A. sociální služby </vt:lpstr>
      <vt:lpstr>Podporované aktivity – A. Sociální služby</vt:lpstr>
      <vt:lpstr>A. Sociální služby</vt:lpstr>
      <vt:lpstr>B. Další programy a činnosti v rámci soc. začleňování nad rámec/mimo režim zákona č. 108/2006 Sb.</vt:lpstr>
      <vt:lpstr>B. Další programy a činnosti v rámci soc. začleňování nad rámec/mimo režim zákona č. 108/2006 Sb. </vt:lpstr>
      <vt:lpstr> C. Podpora komunitní soc. práce a komunitních center jako prostředků soc. začleňování nebo prevence soc. vyloučení</vt:lpstr>
      <vt:lpstr>D. Komunitní centra</vt:lpstr>
      <vt:lpstr>D. Komunitní centra</vt:lpstr>
      <vt:lpstr>Konzultace projektových záměrů – řídící pracovníci MPSV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2016-07-11T04:40:15Z</dcterms:created>
  <dcterms:modified xsi:type="dcterms:W3CDTF">2019-03-12T15:09:33Z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